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7" r:id="rId3"/>
    <p:sldId id="258" r:id="rId4"/>
    <p:sldId id="262" r:id="rId5"/>
    <p:sldId id="259" r:id="rId6"/>
    <p:sldId id="260" r:id="rId7"/>
    <p:sldId id="261" r:id="rId8"/>
    <p:sldId id="267" r:id="rId9"/>
    <p:sldId id="263" r:id="rId10"/>
    <p:sldId id="264" r:id="rId11"/>
    <p:sldId id="279" r:id="rId12"/>
    <p:sldId id="272" r:id="rId13"/>
    <p:sldId id="280" r:id="rId14"/>
    <p:sldId id="275" r:id="rId15"/>
    <p:sldId id="278" r:id="rId16"/>
    <p:sldId id="266" r:id="rId17"/>
    <p:sldId id="281" r:id="rId18"/>
    <p:sldId id="283" r:id="rId19"/>
    <p:sldId id="282" r:id="rId20"/>
    <p:sldId id="270" r:id="rId21"/>
  </p:sldIdLst>
  <p:sldSz cx="18288000" cy="10287000"/>
  <p:notesSz cx="6858000" cy="9144000"/>
  <p:embeddedFontLst>
    <p:embeddedFont>
      <p:font typeface="Eczar Bold" charset="0"/>
      <p:regular r:id="rId23"/>
    </p:embeddedFont>
    <p:embeddedFont>
      <p:font typeface="Calibri" pitchFamily="34" charset="0"/>
      <p:regular r:id="rId24"/>
      <p:bold r:id="rId25"/>
      <p:italic r:id="rId26"/>
      <p:boldItalic r:id="rId27"/>
    </p:embeddedFont>
    <p:embeddedFont>
      <p:font typeface="Raleway Bold" charset="0"/>
      <p:regular r:id="rId28"/>
    </p:embeddedFont>
    <p:embeddedFont>
      <p:font typeface="Raleway"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76" d="100"/>
          <a:sy n="76" d="100"/>
        </p:scale>
        <p:origin x="-414" y="12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01D71E-DF1B-4FD7-8204-060818F12938}" type="datetimeFigureOut">
              <a:rPr lang="en-US" smtClean="0"/>
              <a:t>5/23/2024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DD3F7AA-C6AB-49B8-A48D-E7953FA897A8}" type="slidenum">
              <a:rPr lang="en-US" smtClean="0"/>
              <a:t>‹#›</a:t>
            </a:fld>
            <a:endParaRPr lang="en-US"/>
          </a:p>
        </p:txBody>
      </p:sp>
    </p:spTree>
    <p:extLst>
      <p:ext uri="{BB962C8B-B14F-4D97-AF65-F5344CB8AC3E}">
        <p14:creationId xmlns:p14="http://schemas.microsoft.com/office/powerpoint/2010/main" val="639336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D3F7AA-C6AB-49B8-A48D-E7953FA897A8}" type="slidenum">
              <a:rPr lang="en-US" smtClean="0"/>
              <a:t>1</a:t>
            </a:fld>
            <a:endParaRPr lang="en-US"/>
          </a:p>
        </p:txBody>
      </p:sp>
    </p:spTree>
    <p:extLst>
      <p:ext uri="{BB962C8B-B14F-4D97-AF65-F5344CB8AC3E}">
        <p14:creationId xmlns:p14="http://schemas.microsoft.com/office/powerpoint/2010/main" val="425995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2.sv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1.png"/><Relationship Id="rId7"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jpg"/><Relationship Id="rId5" Type="http://schemas.openxmlformats.org/officeDocument/2006/relationships/image" Target="../media/image3.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2984660">
            <a:off x="15459392" y="3586957"/>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 name="Freeform 3"/>
          <p:cNvSpPr/>
          <p:nvPr/>
        </p:nvSpPr>
        <p:spPr>
          <a:xfrm>
            <a:off x="10119339" y="-4507184"/>
            <a:ext cx="10029895" cy="9014368"/>
          </a:xfrm>
          <a:custGeom>
            <a:avLst/>
            <a:gdLst/>
            <a:ahLst/>
            <a:cxnLst/>
            <a:rect l="l" t="t" r="r" b="b"/>
            <a:pathLst>
              <a:path w="10029895" h="9014368">
                <a:moveTo>
                  <a:pt x="0" y="0"/>
                </a:moveTo>
                <a:lnTo>
                  <a:pt x="10029894" y="0"/>
                </a:lnTo>
                <a:lnTo>
                  <a:pt x="10029894" y="9014368"/>
                </a:lnTo>
                <a:lnTo>
                  <a:pt x="0" y="9014368"/>
                </a:lnTo>
                <a:lnTo>
                  <a:pt x="0" y="0"/>
                </a:lnTo>
                <a:close/>
              </a:path>
            </a:pathLst>
          </a:custGeom>
          <a:blipFill>
            <a:blip r:embed="rId5"/>
            <a:stretch>
              <a:fillRect/>
            </a:stretch>
          </a:blipFill>
        </p:spPr>
      </p:sp>
      <p:sp>
        <p:nvSpPr>
          <p:cNvPr id="4" name="Freeform 4"/>
          <p:cNvSpPr/>
          <p:nvPr/>
        </p:nvSpPr>
        <p:spPr>
          <a:xfrm rot="-1264648">
            <a:off x="-2042291" y="3086100"/>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5014947" y="4938208"/>
            <a:ext cx="10029895" cy="9014368"/>
          </a:xfrm>
          <a:custGeom>
            <a:avLst/>
            <a:gdLst/>
            <a:ahLst/>
            <a:cxnLst/>
            <a:rect l="l" t="t" r="r" b="b"/>
            <a:pathLst>
              <a:path w="10029895" h="9014368">
                <a:moveTo>
                  <a:pt x="0" y="0"/>
                </a:moveTo>
                <a:lnTo>
                  <a:pt x="10029894" y="0"/>
                </a:lnTo>
                <a:lnTo>
                  <a:pt x="10029894" y="9014368"/>
                </a:lnTo>
                <a:lnTo>
                  <a:pt x="0" y="9014368"/>
                </a:lnTo>
                <a:lnTo>
                  <a:pt x="0" y="0"/>
                </a:lnTo>
                <a:close/>
              </a:path>
            </a:pathLst>
          </a:custGeom>
          <a:blipFill>
            <a:blip r:embed="rId5"/>
            <a:stretch>
              <a:fillRect/>
            </a:stretch>
          </a:blipFill>
        </p:spPr>
      </p:sp>
      <p:sp>
        <p:nvSpPr>
          <p:cNvPr id="6" name="Freeform 6"/>
          <p:cNvSpPr/>
          <p:nvPr/>
        </p:nvSpPr>
        <p:spPr>
          <a:xfrm>
            <a:off x="14584680" y="-5620040"/>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6"/>
            <a:stretch>
              <a:fillRect/>
            </a:stretch>
          </a:blipFill>
        </p:spPr>
      </p:sp>
      <p:sp>
        <p:nvSpPr>
          <p:cNvPr id="7" name="Freeform 7"/>
          <p:cNvSpPr/>
          <p:nvPr/>
        </p:nvSpPr>
        <p:spPr>
          <a:xfrm rot="6495018">
            <a:off x="-1249695" y="5438343"/>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6"/>
            <a:stretch>
              <a:fillRect/>
            </a:stretch>
          </a:blipFill>
        </p:spPr>
      </p:sp>
      <p:sp>
        <p:nvSpPr>
          <p:cNvPr id="8" name="TextBox 8"/>
          <p:cNvSpPr txBox="1"/>
          <p:nvPr/>
        </p:nvSpPr>
        <p:spPr>
          <a:xfrm>
            <a:off x="2288026" y="4216252"/>
            <a:ext cx="9191718" cy="2031325"/>
          </a:xfrm>
          <a:prstGeom prst="rect">
            <a:avLst/>
          </a:prstGeom>
        </p:spPr>
        <p:txBody>
          <a:bodyPr wrap="square" lIns="0" tIns="0" rIns="0" bIns="0" rtlCol="0" anchor="ctr">
            <a:spAutoFit/>
          </a:bodyPr>
          <a:lstStyle/>
          <a:p>
            <a:pPr algn="ctr"/>
            <a:r>
              <a:rPr lang="" sz="6600" dirty="0">
                <a:solidFill>
                  <a:srgbClr val="273384"/>
                </a:solidFill>
                <a:latin typeface="Eczar Bold"/>
              </a:rPr>
              <a:t>Software </a:t>
            </a:r>
            <a:r>
              <a:rPr lang="" sz="6600" dirty="0" smtClean="0">
                <a:solidFill>
                  <a:srgbClr val="273384"/>
                </a:solidFill>
                <a:latin typeface="Eczar Bold"/>
              </a:rPr>
              <a:t>development</a:t>
            </a:r>
          </a:p>
          <a:p>
            <a:pPr algn="ctr"/>
            <a:r>
              <a:rPr lang="en-US" sz="6600" dirty="0" smtClean="0">
                <a:solidFill>
                  <a:srgbClr val="273384"/>
                </a:solidFill>
                <a:latin typeface="Eczar Bold"/>
              </a:rPr>
              <a:t>Capstone Project</a:t>
            </a:r>
            <a:endParaRPr lang="en-US" sz="6600" dirty="0">
              <a:solidFill>
                <a:srgbClr val="273384"/>
              </a:solidFill>
              <a:latin typeface="Eczar Bold"/>
            </a:endParaRPr>
          </a:p>
        </p:txBody>
      </p:sp>
      <p:sp>
        <p:nvSpPr>
          <p:cNvPr id="10" name="Freeform 10"/>
          <p:cNvSpPr/>
          <p:nvPr/>
        </p:nvSpPr>
        <p:spPr>
          <a:xfrm rot="-2700000">
            <a:off x="-1552013" y="-4895564"/>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6"/>
            <a:stretch>
              <a:fillRect/>
            </a:stretch>
          </a:blipFill>
        </p:spPr>
      </p:sp>
      <p:sp>
        <p:nvSpPr>
          <p:cNvPr id="11" name="Freeform 11"/>
          <p:cNvSpPr/>
          <p:nvPr/>
        </p:nvSpPr>
        <p:spPr>
          <a:xfrm rot="-3442328">
            <a:off x="12759754" y="6160928"/>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6"/>
            <a:stretch>
              <a:fillRect/>
            </a:stretch>
          </a:blipFill>
        </p:spPr>
      </p:sp>
      <p:pic>
        <p:nvPicPr>
          <p:cNvPr id="17" name="Picture 16">
            <a:extLst>
              <a:ext uri="{FF2B5EF4-FFF2-40B4-BE49-F238E27FC236}">
                <a16:creationId xmlns:a16="http://schemas.microsoft.com/office/drawing/2014/main" xmlns="" id="{6A91A8D3-E2AB-A6AF-A4BE-DA3519954A66}"/>
              </a:ext>
            </a:extLst>
          </p:cNvPr>
          <p:cNvPicPr>
            <a:picLocks noChangeAspect="1"/>
          </p:cNvPicPr>
          <p:nvPr/>
        </p:nvPicPr>
        <p:blipFill>
          <a:blip r:embed="rId7"/>
          <a:stretch>
            <a:fillRect/>
          </a:stretch>
        </p:blipFill>
        <p:spPr>
          <a:xfrm>
            <a:off x="1954743" y="499498"/>
            <a:ext cx="9525000" cy="2524125"/>
          </a:xfrm>
          <a:prstGeom prst="rect">
            <a:avLst/>
          </a:prstGeom>
        </p:spPr>
      </p:pic>
      <p:sp>
        <p:nvSpPr>
          <p:cNvPr id="14" name="TextBox 13">
            <a:extLst>
              <a:ext uri="{FF2B5EF4-FFF2-40B4-BE49-F238E27FC236}">
                <a16:creationId xmlns:a16="http://schemas.microsoft.com/office/drawing/2014/main" xmlns="" id="{836694F8-BF63-2BF5-633B-956051E86A3A}"/>
              </a:ext>
            </a:extLst>
          </p:cNvPr>
          <p:cNvSpPr txBox="1"/>
          <p:nvPr/>
        </p:nvSpPr>
        <p:spPr>
          <a:xfrm>
            <a:off x="2200367" y="7188067"/>
            <a:ext cx="7811898" cy="1917833"/>
          </a:xfrm>
          <a:prstGeom prst="rect">
            <a:avLst/>
          </a:prstGeom>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nSpc>
                <a:spcPts val="17250"/>
              </a:lnSpc>
              <a:defRPr sz="6600">
                <a:solidFill>
                  <a:srgbClr val="273384"/>
                </a:solidFill>
                <a:latin typeface="Eczar Bold"/>
              </a:defRPr>
            </a:lvl1pPr>
          </a:lstStyle>
          <a:p>
            <a:r>
              <a:rPr lang="" dirty="0" smtClean="0"/>
              <a:t>Course Teacher :</a:t>
            </a:r>
            <a:endParaRPr lang="" dirty="0"/>
          </a:p>
        </p:txBody>
      </p:sp>
      <p:sp>
        <p:nvSpPr>
          <p:cNvPr id="15" name="TextBox 14">
            <a:extLst>
              <a:ext uri="{FF2B5EF4-FFF2-40B4-BE49-F238E27FC236}">
                <a16:creationId xmlns:a16="http://schemas.microsoft.com/office/drawing/2014/main" xmlns="" id="{BF54910F-A1DB-DA11-4A60-ED72BBBE740A}"/>
              </a:ext>
            </a:extLst>
          </p:cNvPr>
          <p:cNvSpPr txBox="1"/>
          <p:nvPr/>
        </p:nvSpPr>
        <p:spPr>
          <a:xfrm rot="10800000" flipV="1">
            <a:off x="8991600" y="6896100"/>
            <a:ext cx="8686799" cy="2218556"/>
          </a:xfrm>
          <a:prstGeom prst="rect">
            <a:avLst/>
          </a:prstGeom>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nSpc>
                <a:spcPts val="17250"/>
              </a:lnSpc>
              <a:defRPr sz="6600">
                <a:solidFill>
                  <a:srgbClr val="273384"/>
                </a:solidFill>
                <a:latin typeface="Eczar Bold"/>
              </a:defRPr>
            </a:lvl1pPr>
          </a:lstStyle>
          <a:p>
            <a:r>
              <a:rPr lang="" dirty="0" smtClean="0"/>
              <a:t>Md Raihan Rabby</a:t>
            </a:r>
            <a:endParaRPr lang="" dirty="0"/>
          </a:p>
        </p:txBody>
      </p:sp>
      <p:pic>
        <p:nvPicPr>
          <p:cNvPr id="16" name="Picture 15">
            <a:extLst>
              <a:ext uri="{FF2B5EF4-FFF2-40B4-BE49-F238E27FC236}">
                <a16:creationId xmlns:a16="http://schemas.microsoft.com/office/drawing/2014/main" xmlns="" id="{26E0CA29-82A3-BD0D-B2A3-73269A9AF48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640713" y="1761560"/>
            <a:ext cx="5887933" cy="58879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TextBox 2"/>
          <p:cNvSpPr txBox="1"/>
          <p:nvPr/>
        </p:nvSpPr>
        <p:spPr>
          <a:xfrm>
            <a:off x="1928168" y="3848100"/>
            <a:ext cx="6887225" cy="2718693"/>
          </a:xfrm>
          <a:prstGeom prst="rect">
            <a:avLst/>
          </a:prstGeom>
        </p:spPr>
        <p:txBody>
          <a:bodyPr lIns="0" tIns="0" rIns="0" bIns="0" rtlCol="0" anchor="t">
            <a:spAutoFit/>
          </a:bodyPr>
          <a:lstStyle/>
          <a:p>
            <a:pPr marL="0" lvl="0" indent="0" algn="l">
              <a:lnSpc>
                <a:spcPts val="10559"/>
              </a:lnSpc>
              <a:spcBef>
                <a:spcPct val="0"/>
              </a:spcBef>
            </a:pPr>
            <a:r>
              <a:rPr lang="en-US" sz="8799" dirty="0">
                <a:solidFill>
                  <a:srgbClr val="273384"/>
                </a:solidFill>
                <a:latin typeface="Eczar Bold"/>
              </a:rPr>
              <a:t>This is the Starting</a:t>
            </a:r>
          </a:p>
        </p:txBody>
      </p:sp>
      <p:pic>
        <p:nvPicPr>
          <p:cNvPr id="4"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6200" y="2171700"/>
            <a:ext cx="9804466" cy="6823787"/>
          </a:xfrm>
          <a:prstGeom prst="rect">
            <a:avLst/>
          </a:prstGeom>
          <a:ln>
            <a:noFill/>
          </a:ln>
          <a:effectLst>
            <a:softEdge rad="112500"/>
          </a:effectLst>
        </p:spPr>
      </p:pic>
      <p:sp>
        <p:nvSpPr>
          <p:cNvPr id="5" name="Freeform 5"/>
          <p:cNvSpPr/>
          <p:nvPr/>
        </p:nvSpPr>
        <p:spPr>
          <a:xfrm rot="-9560830" flipH="1">
            <a:off x="6938613" y="7720767"/>
            <a:ext cx="8939049" cy="9463300"/>
          </a:xfrm>
          <a:custGeom>
            <a:avLst/>
            <a:gdLst/>
            <a:ahLst/>
            <a:cxnLst/>
            <a:rect l="l" t="t" r="r" b="b"/>
            <a:pathLst>
              <a:path w="8939049" h="9463300">
                <a:moveTo>
                  <a:pt x="8939049" y="0"/>
                </a:moveTo>
                <a:lnTo>
                  <a:pt x="0" y="0"/>
                </a:lnTo>
                <a:lnTo>
                  <a:pt x="0" y="9463300"/>
                </a:lnTo>
                <a:lnTo>
                  <a:pt x="8939049" y="9463300"/>
                </a:lnTo>
                <a:lnTo>
                  <a:pt x="8939049" y="0"/>
                </a:lnTo>
                <a:close/>
              </a:path>
            </a:pathLst>
          </a:custGeom>
          <a:blipFill>
            <a:blip r:embed="rId3"/>
            <a:stretch>
              <a:fillRect l="-17736"/>
            </a:stretch>
          </a:blipFill>
        </p:spPr>
      </p:sp>
      <p:sp>
        <p:nvSpPr>
          <p:cNvPr id="6" name="Freeform 6"/>
          <p:cNvSpPr/>
          <p:nvPr/>
        </p:nvSpPr>
        <p:spPr>
          <a:xfrm rot="-9564093">
            <a:off x="4046691" y="8532590"/>
            <a:ext cx="4288558" cy="3508821"/>
          </a:xfrm>
          <a:custGeom>
            <a:avLst/>
            <a:gdLst/>
            <a:ahLst/>
            <a:cxnLst/>
            <a:rect l="l" t="t" r="r" b="b"/>
            <a:pathLst>
              <a:path w="4288558" h="3508821">
                <a:moveTo>
                  <a:pt x="0" y="0"/>
                </a:moveTo>
                <a:lnTo>
                  <a:pt x="4288558" y="0"/>
                </a:lnTo>
                <a:lnTo>
                  <a:pt x="4288558" y="3508820"/>
                </a:lnTo>
                <a:lnTo>
                  <a:pt x="0" y="350882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rot="-10800000">
            <a:off x="-2475227" y="6947481"/>
            <a:ext cx="8939049" cy="9463300"/>
          </a:xfrm>
          <a:custGeom>
            <a:avLst/>
            <a:gdLst/>
            <a:ahLst/>
            <a:cxnLst/>
            <a:rect l="l" t="t" r="r" b="b"/>
            <a:pathLst>
              <a:path w="8939049" h="9463300">
                <a:moveTo>
                  <a:pt x="0" y="0"/>
                </a:moveTo>
                <a:lnTo>
                  <a:pt x="8939049" y="0"/>
                </a:lnTo>
                <a:lnTo>
                  <a:pt x="8939049" y="9463300"/>
                </a:lnTo>
                <a:lnTo>
                  <a:pt x="0" y="9463300"/>
                </a:lnTo>
                <a:lnTo>
                  <a:pt x="0" y="0"/>
                </a:lnTo>
                <a:close/>
              </a:path>
            </a:pathLst>
          </a:custGeom>
          <a:blipFill>
            <a:blip r:embed="rId3"/>
            <a:stretch>
              <a:fillRect l="-17736"/>
            </a:stretch>
          </a:blipFill>
        </p:spPr>
      </p:sp>
      <p:sp>
        <p:nvSpPr>
          <p:cNvPr id="8" name="Freeform 8"/>
          <p:cNvSpPr/>
          <p:nvPr/>
        </p:nvSpPr>
        <p:spPr>
          <a:xfrm>
            <a:off x="-3256603" y="2894138"/>
            <a:ext cx="6513205" cy="7241923"/>
          </a:xfrm>
          <a:custGeom>
            <a:avLst/>
            <a:gdLst/>
            <a:ahLst/>
            <a:cxnLst/>
            <a:rect l="l" t="t" r="r" b="b"/>
            <a:pathLst>
              <a:path w="6513205" h="7241923">
                <a:moveTo>
                  <a:pt x="0" y="0"/>
                </a:moveTo>
                <a:lnTo>
                  <a:pt x="6513204" y="0"/>
                </a:lnTo>
                <a:lnTo>
                  <a:pt x="6513204" y="7241923"/>
                </a:lnTo>
                <a:lnTo>
                  <a:pt x="0" y="7241923"/>
                </a:lnTo>
                <a:lnTo>
                  <a:pt x="0" y="0"/>
                </a:lnTo>
                <a:close/>
              </a:path>
            </a:pathLst>
          </a:custGeom>
          <a:blipFill>
            <a:blip r:embed="rId6"/>
            <a:stretch>
              <a:fillRect/>
            </a:stretch>
          </a:blipFill>
        </p:spPr>
      </p:sp>
      <p:sp>
        <p:nvSpPr>
          <p:cNvPr id="9" name="Freeform 9"/>
          <p:cNvSpPr/>
          <p:nvPr/>
        </p:nvSpPr>
        <p:spPr>
          <a:xfrm>
            <a:off x="5164297" y="-3149259"/>
            <a:ext cx="5573082" cy="6196616"/>
          </a:xfrm>
          <a:custGeom>
            <a:avLst/>
            <a:gdLst/>
            <a:ahLst/>
            <a:cxnLst/>
            <a:rect l="l" t="t" r="r" b="b"/>
            <a:pathLst>
              <a:path w="5573082" h="6196616">
                <a:moveTo>
                  <a:pt x="0" y="0"/>
                </a:moveTo>
                <a:lnTo>
                  <a:pt x="5573081" y="0"/>
                </a:lnTo>
                <a:lnTo>
                  <a:pt x="5573081" y="6196616"/>
                </a:lnTo>
                <a:lnTo>
                  <a:pt x="0" y="6196616"/>
                </a:lnTo>
                <a:lnTo>
                  <a:pt x="0" y="0"/>
                </a:lnTo>
                <a:close/>
              </a:path>
            </a:pathLst>
          </a:custGeom>
          <a:blipFill>
            <a:blip r:embed="rId6"/>
            <a:stretch>
              <a:fillRect/>
            </a:stretch>
          </a:blipFill>
        </p:spPr>
      </p:sp>
      <p:sp>
        <p:nvSpPr>
          <p:cNvPr id="10" name="Freeform 10"/>
          <p:cNvSpPr/>
          <p:nvPr/>
        </p:nvSpPr>
        <p:spPr>
          <a:xfrm>
            <a:off x="14581104" y="7531620"/>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6"/>
            <a:stretch>
              <a:fillRect/>
            </a:stretch>
          </a:blipFill>
        </p:spPr>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976885"/>
            <a:ext cx="6858000" cy="8879505"/>
          </a:xfrm>
          <a:prstGeom prst="rect">
            <a:avLst/>
          </a:prstGeom>
        </p:spPr>
      </p:pic>
      <p:sp>
        <p:nvSpPr>
          <p:cNvPr id="3" name="Freeform 3"/>
          <p:cNvSpPr/>
          <p:nvPr/>
        </p:nvSpPr>
        <p:spPr>
          <a:xfrm rot="901383">
            <a:off x="12060586" y="-1581488"/>
            <a:ext cx="4102262" cy="3356396"/>
          </a:xfrm>
          <a:custGeom>
            <a:avLst/>
            <a:gdLst/>
            <a:ahLst/>
            <a:cxnLst/>
            <a:rect l="l" t="t" r="r" b="b"/>
            <a:pathLst>
              <a:path w="4102262" h="3356396">
                <a:moveTo>
                  <a:pt x="0" y="0"/>
                </a:moveTo>
                <a:lnTo>
                  <a:pt x="4102262" y="0"/>
                </a:lnTo>
                <a:lnTo>
                  <a:pt x="4102262" y="3356397"/>
                </a:lnTo>
                <a:lnTo>
                  <a:pt x="0" y="33563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rot="2699999">
            <a:off x="12948119" y="-1691642"/>
            <a:ext cx="8704023" cy="7826367"/>
          </a:xfrm>
          <a:custGeom>
            <a:avLst/>
            <a:gdLst/>
            <a:ahLst/>
            <a:cxnLst/>
            <a:rect l="l" t="t" r="r" b="b"/>
            <a:pathLst>
              <a:path w="8704023" h="7826367">
                <a:moveTo>
                  <a:pt x="0" y="0"/>
                </a:moveTo>
                <a:lnTo>
                  <a:pt x="8704023" y="0"/>
                </a:lnTo>
                <a:lnTo>
                  <a:pt x="8704023" y="7826367"/>
                </a:lnTo>
                <a:lnTo>
                  <a:pt x="0" y="7826367"/>
                </a:lnTo>
                <a:lnTo>
                  <a:pt x="0" y="0"/>
                </a:lnTo>
                <a:close/>
              </a:path>
            </a:pathLst>
          </a:custGeom>
          <a:blipFill>
            <a:blip r:embed="rId5"/>
            <a:stretch>
              <a:fillRect/>
            </a:stretch>
          </a:blipFill>
        </p:spPr>
      </p:sp>
      <p:sp>
        <p:nvSpPr>
          <p:cNvPr id="5" name="Freeform 5"/>
          <p:cNvSpPr/>
          <p:nvPr/>
        </p:nvSpPr>
        <p:spPr>
          <a:xfrm rot="901383">
            <a:off x="11334656" y="9364732"/>
            <a:ext cx="4102262" cy="3356396"/>
          </a:xfrm>
          <a:custGeom>
            <a:avLst/>
            <a:gdLst/>
            <a:ahLst/>
            <a:cxnLst/>
            <a:rect l="l" t="t" r="r" b="b"/>
            <a:pathLst>
              <a:path w="4102262" h="3356396">
                <a:moveTo>
                  <a:pt x="0" y="0"/>
                </a:moveTo>
                <a:lnTo>
                  <a:pt x="4102262" y="0"/>
                </a:lnTo>
                <a:lnTo>
                  <a:pt x="4102262" y="3356396"/>
                </a:lnTo>
                <a:lnTo>
                  <a:pt x="0" y="335639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6" name="Freeform 6"/>
          <p:cNvSpPr/>
          <p:nvPr/>
        </p:nvSpPr>
        <p:spPr>
          <a:xfrm rot="-3689358">
            <a:off x="12619681" y="6648726"/>
            <a:ext cx="8704023" cy="7826367"/>
          </a:xfrm>
          <a:custGeom>
            <a:avLst/>
            <a:gdLst/>
            <a:ahLst/>
            <a:cxnLst/>
            <a:rect l="l" t="t" r="r" b="b"/>
            <a:pathLst>
              <a:path w="8704023" h="7826367">
                <a:moveTo>
                  <a:pt x="0" y="0"/>
                </a:moveTo>
                <a:lnTo>
                  <a:pt x="8704023" y="0"/>
                </a:lnTo>
                <a:lnTo>
                  <a:pt x="8704023" y="7826368"/>
                </a:lnTo>
                <a:lnTo>
                  <a:pt x="0" y="7826368"/>
                </a:lnTo>
                <a:lnTo>
                  <a:pt x="0" y="0"/>
                </a:lnTo>
                <a:close/>
              </a:path>
            </a:pathLst>
          </a:custGeom>
          <a:blipFill>
            <a:blip r:embed="rId5"/>
            <a:stretch>
              <a:fillRect/>
            </a:stretch>
          </a:blipFill>
        </p:spPr>
      </p:sp>
      <p:sp>
        <p:nvSpPr>
          <p:cNvPr id="7" name="Freeform 7"/>
          <p:cNvSpPr/>
          <p:nvPr/>
        </p:nvSpPr>
        <p:spPr>
          <a:xfrm>
            <a:off x="14517160" y="-3086100"/>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6"/>
            <a:stretch>
              <a:fillRect/>
            </a:stretch>
          </a:blipFill>
        </p:spPr>
      </p:sp>
      <p:sp>
        <p:nvSpPr>
          <p:cNvPr id="8" name="Freeform 8"/>
          <p:cNvSpPr/>
          <p:nvPr/>
        </p:nvSpPr>
        <p:spPr>
          <a:xfrm rot="3405389">
            <a:off x="13905467" y="5831318"/>
            <a:ext cx="7645315" cy="8500698"/>
          </a:xfrm>
          <a:custGeom>
            <a:avLst/>
            <a:gdLst/>
            <a:ahLst/>
            <a:cxnLst/>
            <a:rect l="l" t="t" r="r" b="b"/>
            <a:pathLst>
              <a:path w="7645315" h="8500698">
                <a:moveTo>
                  <a:pt x="0" y="0"/>
                </a:moveTo>
                <a:lnTo>
                  <a:pt x="7645316" y="0"/>
                </a:lnTo>
                <a:lnTo>
                  <a:pt x="7645316" y="8500698"/>
                </a:lnTo>
                <a:lnTo>
                  <a:pt x="0" y="8500698"/>
                </a:lnTo>
                <a:lnTo>
                  <a:pt x="0" y="0"/>
                </a:lnTo>
                <a:close/>
              </a:path>
            </a:pathLst>
          </a:custGeom>
          <a:blipFill>
            <a:blip r:embed="rId6"/>
            <a:stretch>
              <a:fillRect/>
            </a:stretch>
          </a:blipFill>
        </p:spPr>
      </p:sp>
      <p:sp>
        <p:nvSpPr>
          <p:cNvPr id="9" name="Freeform 9"/>
          <p:cNvSpPr/>
          <p:nvPr/>
        </p:nvSpPr>
        <p:spPr>
          <a:xfrm rot="3405389">
            <a:off x="3187213" y="-5795695"/>
            <a:ext cx="7645315" cy="8500698"/>
          </a:xfrm>
          <a:custGeom>
            <a:avLst/>
            <a:gdLst/>
            <a:ahLst/>
            <a:cxnLst/>
            <a:rect l="l" t="t" r="r" b="b"/>
            <a:pathLst>
              <a:path w="7645315" h="8500698">
                <a:moveTo>
                  <a:pt x="0" y="0"/>
                </a:moveTo>
                <a:lnTo>
                  <a:pt x="7645315" y="0"/>
                </a:lnTo>
                <a:lnTo>
                  <a:pt x="7645315" y="8500698"/>
                </a:lnTo>
                <a:lnTo>
                  <a:pt x="0" y="8500698"/>
                </a:lnTo>
                <a:lnTo>
                  <a:pt x="0" y="0"/>
                </a:lnTo>
                <a:close/>
              </a:path>
            </a:pathLst>
          </a:custGeom>
          <a:blipFill>
            <a:blip r:embed="rId6"/>
            <a:stretch>
              <a:fillRect/>
            </a:stretch>
          </a:blipFill>
        </p:spPr>
      </p:sp>
      <p:sp>
        <p:nvSpPr>
          <p:cNvPr id="10" name="TextBox 10"/>
          <p:cNvSpPr txBox="1"/>
          <p:nvPr/>
        </p:nvSpPr>
        <p:spPr>
          <a:xfrm>
            <a:off x="8012141" y="4057292"/>
            <a:ext cx="6887225" cy="2718693"/>
          </a:xfrm>
          <a:prstGeom prst="rect">
            <a:avLst/>
          </a:prstGeom>
        </p:spPr>
        <p:txBody>
          <a:bodyPr lIns="0" tIns="0" rIns="0" bIns="0" rtlCol="0" anchor="t">
            <a:spAutoFit/>
          </a:bodyPr>
          <a:lstStyle/>
          <a:p>
            <a:pPr marL="0" lvl="0" indent="0" algn="l">
              <a:lnSpc>
                <a:spcPts val="10559"/>
              </a:lnSpc>
              <a:spcBef>
                <a:spcPct val="0"/>
              </a:spcBef>
            </a:pPr>
            <a:r>
              <a:rPr lang="en-US" sz="8799" dirty="0">
                <a:solidFill>
                  <a:srgbClr val="273384"/>
                </a:solidFill>
                <a:latin typeface="Eczar Bold"/>
              </a:rPr>
              <a:t>The main 1</a:t>
            </a:r>
            <a:r>
              <a:rPr lang="en-US" sz="8799" baseline="30000" dirty="0">
                <a:solidFill>
                  <a:srgbClr val="273384"/>
                </a:solidFill>
                <a:latin typeface="Eczar Bold"/>
              </a:rPr>
              <a:t>st</a:t>
            </a:r>
            <a:r>
              <a:rPr lang="en-US" sz="8799" dirty="0">
                <a:solidFill>
                  <a:srgbClr val="273384"/>
                </a:solidFill>
                <a:latin typeface="Eczar Bold"/>
              </a:rPr>
              <a:t> interface</a:t>
            </a:r>
          </a:p>
        </p:txBody>
      </p:sp>
    </p:spTree>
    <p:extLst>
      <p:ext uri="{BB962C8B-B14F-4D97-AF65-F5344CB8AC3E}">
        <p14:creationId xmlns:p14="http://schemas.microsoft.com/office/powerpoint/2010/main" val="23928197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86571" y="3086100"/>
            <a:ext cx="6887225" cy="4078039"/>
          </a:xfrm>
          <a:prstGeom prst="rect">
            <a:avLst/>
          </a:prstGeom>
        </p:spPr>
        <p:txBody>
          <a:bodyPr lIns="0" tIns="0" rIns="0" bIns="0" rtlCol="0" anchor="t">
            <a:spAutoFit/>
          </a:bodyPr>
          <a:lstStyle/>
          <a:p>
            <a:pPr marL="0" lvl="0" indent="0" algn="l">
              <a:lnSpc>
                <a:spcPts val="10559"/>
              </a:lnSpc>
              <a:spcBef>
                <a:spcPct val="0"/>
              </a:spcBef>
            </a:pPr>
            <a:r>
              <a:rPr lang="en-US" sz="8799" dirty="0">
                <a:solidFill>
                  <a:srgbClr val="273384"/>
                </a:solidFill>
                <a:latin typeface="Eczar Bold"/>
              </a:rPr>
              <a:t>Input the actual secret code</a:t>
            </a:r>
          </a:p>
        </p:txBody>
      </p:sp>
      <p:pic>
        <p:nvPicPr>
          <p:cNvPr id="4"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1092" y="1638300"/>
            <a:ext cx="8756553" cy="6705600"/>
          </a:xfrm>
          <a:prstGeom prst="rect">
            <a:avLst/>
          </a:prstGeom>
          <a:ln>
            <a:noFill/>
          </a:ln>
          <a:effectLst>
            <a:softEdge rad="112500"/>
          </a:effectLst>
        </p:spPr>
      </p:pic>
      <p:sp>
        <p:nvSpPr>
          <p:cNvPr id="5" name="Freeform 5"/>
          <p:cNvSpPr/>
          <p:nvPr/>
        </p:nvSpPr>
        <p:spPr>
          <a:xfrm rot="-9560830" flipH="1">
            <a:off x="6938612" y="7720766"/>
            <a:ext cx="8939049" cy="9463300"/>
          </a:xfrm>
          <a:custGeom>
            <a:avLst/>
            <a:gdLst/>
            <a:ahLst/>
            <a:cxnLst/>
            <a:rect l="l" t="t" r="r" b="b"/>
            <a:pathLst>
              <a:path w="8939049" h="9463300">
                <a:moveTo>
                  <a:pt x="8939049" y="0"/>
                </a:moveTo>
                <a:lnTo>
                  <a:pt x="0" y="0"/>
                </a:lnTo>
                <a:lnTo>
                  <a:pt x="0" y="9463300"/>
                </a:lnTo>
                <a:lnTo>
                  <a:pt x="8939049" y="9463300"/>
                </a:lnTo>
                <a:lnTo>
                  <a:pt x="8939049" y="0"/>
                </a:lnTo>
                <a:close/>
              </a:path>
            </a:pathLst>
          </a:custGeom>
          <a:blipFill>
            <a:blip r:embed="rId3"/>
            <a:stretch>
              <a:fillRect l="-17736"/>
            </a:stretch>
          </a:blipFill>
        </p:spPr>
      </p:sp>
      <p:sp>
        <p:nvSpPr>
          <p:cNvPr id="6" name="Freeform 6"/>
          <p:cNvSpPr/>
          <p:nvPr/>
        </p:nvSpPr>
        <p:spPr>
          <a:xfrm rot="-9564093">
            <a:off x="4046691" y="8532590"/>
            <a:ext cx="4288558" cy="3508821"/>
          </a:xfrm>
          <a:custGeom>
            <a:avLst/>
            <a:gdLst/>
            <a:ahLst/>
            <a:cxnLst/>
            <a:rect l="l" t="t" r="r" b="b"/>
            <a:pathLst>
              <a:path w="4288558" h="3508821">
                <a:moveTo>
                  <a:pt x="0" y="0"/>
                </a:moveTo>
                <a:lnTo>
                  <a:pt x="4288558" y="0"/>
                </a:lnTo>
                <a:lnTo>
                  <a:pt x="4288558" y="3508820"/>
                </a:lnTo>
                <a:lnTo>
                  <a:pt x="0" y="350882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rot="-10800000">
            <a:off x="-2475227" y="6947481"/>
            <a:ext cx="8939049" cy="9463300"/>
          </a:xfrm>
          <a:custGeom>
            <a:avLst/>
            <a:gdLst/>
            <a:ahLst/>
            <a:cxnLst/>
            <a:rect l="l" t="t" r="r" b="b"/>
            <a:pathLst>
              <a:path w="8939049" h="9463300">
                <a:moveTo>
                  <a:pt x="0" y="0"/>
                </a:moveTo>
                <a:lnTo>
                  <a:pt x="8939049" y="0"/>
                </a:lnTo>
                <a:lnTo>
                  <a:pt x="8939049" y="9463300"/>
                </a:lnTo>
                <a:lnTo>
                  <a:pt x="0" y="9463300"/>
                </a:lnTo>
                <a:lnTo>
                  <a:pt x="0" y="0"/>
                </a:lnTo>
                <a:close/>
              </a:path>
            </a:pathLst>
          </a:custGeom>
          <a:blipFill>
            <a:blip r:embed="rId3"/>
            <a:stretch>
              <a:fillRect l="-17736"/>
            </a:stretch>
          </a:blipFill>
        </p:spPr>
      </p:sp>
      <p:sp>
        <p:nvSpPr>
          <p:cNvPr id="8" name="Freeform 8"/>
          <p:cNvSpPr/>
          <p:nvPr/>
        </p:nvSpPr>
        <p:spPr>
          <a:xfrm>
            <a:off x="-3771997" y="2827464"/>
            <a:ext cx="6513205" cy="7241923"/>
          </a:xfrm>
          <a:custGeom>
            <a:avLst/>
            <a:gdLst/>
            <a:ahLst/>
            <a:cxnLst/>
            <a:rect l="l" t="t" r="r" b="b"/>
            <a:pathLst>
              <a:path w="6513205" h="7241923">
                <a:moveTo>
                  <a:pt x="0" y="0"/>
                </a:moveTo>
                <a:lnTo>
                  <a:pt x="6513204" y="0"/>
                </a:lnTo>
                <a:lnTo>
                  <a:pt x="6513204" y="7241923"/>
                </a:lnTo>
                <a:lnTo>
                  <a:pt x="0" y="7241923"/>
                </a:lnTo>
                <a:lnTo>
                  <a:pt x="0" y="0"/>
                </a:lnTo>
                <a:close/>
              </a:path>
            </a:pathLst>
          </a:custGeom>
          <a:blipFill>
            <a:blip r:embed="rId6"/>
            <a:stretch>
              <a:fillRect/>
            </a:stretch>
          </a:blipFill>
        </p:spPr>
      </p:sp>
      <p:sp>
        <p:nvSpPr>
          <p:cNvPr id="9" name="Freeform 9"/>
          <p:cNvSpPr/>
          <p:nvPr/>
        </p:nvSpPr>
        <p:spPr>
          <a:xfrm>
            <a:off x="5087255" y="-2171700"/>
            <a:ext cx="5573082" cy="6196616"/>
          </a:xfrm>
          <a:custGeom>
            <a:avLst/>
            <a:gdLst/>
            <a:ahLst/>
            <a:cxnLst/>
            <a:rect l="l" t="t" r="r" b="b"/>
            <a:pathLst>
              <a:path w="5573082" h="6196616">
                <a:moveTo>
                  <a:pt x="0" y="0"/>
                </a:moveTo>
                <a:lnTo>
                  <a:pt x="5573081" y="0"/>
                </a:lnTo>
                <a:lnTo>
                  <a:pt x="5573081" y="6196616"/>
                </a:lnTo>
                <a:lnTo>
                  <a:pt x="0" y="6196616"/>
                </a:lnTo>
                <a:lnTo>
                  <a:pt x="0" y="0"/>
                </a:lnTo>
                <a:close/>
              </a:path>
            </a:pathLst>
          </a:custGeom>
          <a:blipFill>
            <a:blip r:embed="rId6"/>
            <a:stretch>
              <a:fillRect/>
            </a:stretch>
          </a:blipFill>
        </p:spPr>
      </p:sp>
      <p:sp>
        <p:nvSpPr>
          <p:cNvPr id="10" name="Freeform 10"/>
          <p:cNvSpPr/>
          <p:nvPr/>
        </p:nvSpPr>
        <p:spPr>
          <a:xfrm>
            <a:off x="14581104" y="7531620"/>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6"/>
            <a:stretch>
              <a:fillRect/>
            </a:stretch>
          </a:blipFill>
        </p:spPr>
      </p:sp>
    </p:spTree>
    <p:extLst>
      <p:ext uri="{BB962C8B-B14F-4D97-AF65-F5344CB8AC3E}">
        <p14:creationId xmlns:p14="http://schemas.microsoft.com/office/powerpoint/2010/main" val="2492745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638300"/>
            <a:ext cx="9333258" cy="7252121"/>
          </a:xfrm>
          <a:prstGeom prst="rect">
            <a:avLst/>
          </a:prstGeom>
          <a:ln>
            <a:noFill/>
          </a:ln>
          <a:effectLst>
            <a:softEdge rad="112500"/>
          </a:effectLst>
        </p:spPr>
      </p:pic>
      <p:sp>
        <p:nvSpPr>
          <p:cNvPr id="3" name="Freeform 3"/>
          <p:cNvSpPr/>
          <p:nvPr/>
        </p:nvSpPr>
        <p:spPr>
          <a:xfrm rot="901383">
            <a:off x="12060586" y="-1581488"/>
            <a:ext cx="4102262" cy="3356396"/>
          </a:xfrm>
          <a:custGeom>
            <a:avLst/>
            <a:gdLst/>
            <a:ahLst/>
            <a:cxnLst/>
            <a:rect l="l" t="t" r="r" b="b"/>
            <a:pathLst>
              <a:path w="4102262" h="3356396">
                <a:moveTo>
                  <a:pt x="0" y="0"/>
                </a:moveTo>
                <a:lnTo>
                  <a:pt x="4102262" y="0"/>
                </a:lnTo>
                <a:lnTo>
                  <a:pt x="4102262" y="3356397"/>
                </a:lnTo>
                <a:lnTo>
                  <a:pt x="0" y="335639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rot="2699999">
            <a:off x="12948119" y="-1691642"/>
            <a:ext cx="8704023" cy="7826367"/>
          </a:xfrm>
          <a:custGeom>
            <a:avLst/>
            <a:gdLst/>
            <a:ahLst/>
            <a:cxnLst/>
            <a:rect l="l" t="t" r="r" b="b"/>
            <a:pathLst>
              <a:path w="8704023" h="7826367">
                <a:moveTo>
                  <a:pt x="0" y="0"/>
                </a:moveTo>
                <a:lnTo>
                  <a:pt x="8704023" y="0"/>
                </a:lnTo>
                <a:lnTo>
                  <a:pt x="8704023" y="7826367"/>
                </a:lnTo>
                <a:lnTo>
                  <a:pt x="0" y="7826367"/>
                </a:lnTo>
                <a:lnTo>
                  <a:pt x="0" y="0"/>
                </a:lnTo>
                <a:close/>
              </a:path>
            </a:pathLst>
          </a:custGeom>
          <a:blipFill>
            <a:blip r:embed="rId5"/>
            <a:stretch>
              <a:fillRect/>
            </a:stretch>
          </a:blipFill>
        </p:spPr>
      </p:sp>
      <p:sp>
        <p:nvSpPr>
          <p:cNvPr id="5" name="Freeform 5"/>
          <p:cNvSpPr/>
          <p:nvPr/>
        </p:nvSpPr>
        <p:spPr>
          <a:xfrm rot="901383">
            <a:off x="11334656" y="9364732"/>
            <a:ext cx="4102262" cy="3356396"/>
          </a:xfrm>
          <a:custGeom>
            <a:avLst/>
            <a:gdLst/>
            <a:ahLst/>
            <a:cxnLst/>
            <a:rect l="l" t="t" r="r" b="b"/>
            <a:pathLst>
              <a:path w="4102262" h="3356396">
                <a:moveTo>
                  <a:pt x="0" y="0"/>
                </a:moveTo>
                <a:lnTo>
                  <a:pt x="4102262" y="0"/>
                </a:lnTo>
                <a:lnTo>
                  <a:pt x="4102262" y="3356396"/>
                </a:lnTo>
                <a:lnTo>
                  <a:pt x="0" y="335639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6" name="Freeform 6"/>
          <p:cNvSpPr/>
          <p:nvPr/>
        </p:nvSpPr>
        <p:spPr>
          <a:xfrm rot="-3689358">
            <a:off x="12619681" y="6648726"/>
            <a:ext cx="8704023" cy="7826367"/>
          </a:xfrm>
          <a:custGeom>
            <a:avLst/>
            <a:gdLst/>
            <a:ahLst/>
            <a:cxnLst/>
            <a:rect l="l" t="t" r="r" b="b"/>
            <a:pathLst>
              <a:path w="8704023" h="7826367">
                <a:moveTo>
                  <a:pt x="0" y="0"/>
                </a:moveTo>
                <a:lnTo>
                  <a:pt x="8704023" y="0"/>
                </a:lnTo>
                <a:lnTo>
                  <a:pt x="8704023" y="7826368"/>
                </a:lnTo>
                <a:lnTo>
                  <a:pt x="0" y="7826368"/>
                </a:lnTo>
                <a:lnTo>
                  <a:pt x="0" y="0"/>
                </a:lnTo>
                <a:close/>
              </a:path>
            </a:pathLst>
          </a:custGeom>
          <a:blipFill>
            <a:blip r:embed="rId5"/>
            <a:stretch>
              <a:fillRect/>
            </a:stretch>
          </a:blipFill>
        </p:spPr>
      </p:sp>
      <p:sp>
        <p:nvSpPr>
          <p:cNvPr id="7" name="Freeform 7"/>
          <p:cNvSpPr/>
          <p:nvPr/>
        </p:nvSpPr>
        <p:spPr>
          <a:xfrm>
            <a:off x="14517160" y="-3086100"/>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6"/>
            <a:stretch>
              <a:fillRect/>
            </a:stretch>
          </a:blipFill>
        </p:spPr>
      </p:sp>
      <p:sp>
        <p:nvSpPr>
          <p:cNvPr id="8" name="Freeform 8"/>
          <p:cNvSpPr/>
          <p:nvPr/>
        </p:nvSpPr>
        <p:spPr>
          <a:xfrm rot="3405389">
            <a:off x="13905467" y="5831318"/>
            <a:ext cx="7645315" cy="8500698"/>
          </a:xfrm>
          <a:custGeom>
            <a:avLst/>
            <a:gdLst/>
            <a:ahLst/>
            <a:cxnLst/>
            <a:rect l="l" t="t" r="r" b="b"/>
            <a:pathLst>
              <a:path w="7645315" h="8500698">
                <a:moveTo>
                  <a:pt x="0" y="0"/>
                </a:moveTo>
                <a:lnTo>
                  <a:pt x="7645316" y="0"/>
                </a:lnTo>
                <a:lnTo>
                  <a:pt x="7645316" y="8500698"/>
                </a:lnTo>
                <a:lnTo>
                  <a:pt x="0" y="8500698"/>
                </a:lnTo>
                <a:lnTo>
                  <a:pt x="0" y="0"/>
                </a:lnTo>
                <a:close/>
              </a:path>
            </a:pathLst>
          </a:custGeom>
          <a:blipFill>
            <a:blip r:embed="rId6"/>
            <a:stretch>
              <a:fillRect/>
            </a:stretch>
          </a:blipFill>
        </p:spPr>
      </p:sp>
      <p:sp>
        <p:nvSpPr>
          <p:cNvPr id="9" name="Freeform 9"/>
          <p:cNvSpPr/>
          <p:nvPr/>
        </p:nvSpPr>
        <p:spPr>
          <a:xfrm rot="3405389">
            <a:off x="3187213" y="-5795695"/>
            <a:ext cx="7645315" cy="8500698"/>
          </a:xfrm>
          <a:custGeom>
            <a:avLst/>
            <a:gdLst/>
            <a:ahLst/>
            <a:cxnLst/>
            <a:rect l="l" t="t" r="r" b="b"/>
            <a:pathLst>
              <a:path w="7645315" h="8500698">
                <a:moveTo>
                  <a:pt x="0" y="0"/>
                </a:moveTo>
                <a:lnTo>
                  <a:pt x="7645315" y="0"/>
                </a:lnTo>
                <a:lnTo>
                  <a:pt x="7645315" y="8500698"/>
                </a:lnTo>
                <a:lnTo>
                  <a:pt x="0" y="8500698"/>
                </a:lnTo>
                <a:lnTo>
                  <a:pt x="0" y="0"/>
                </a:lnTo>
                <a:close/>
              </a:path>
            </a:pathLst>
          </a:custGeom>
          <a:blipFill>
            <a:blip r:embed="rId6"/>
            <a:stretch>
              <a:fillRect/>
            </a:stretch>
          </a:blipFill>
        </p:spPr>
      </p:sp>
      <p:sp>
        <p:nvSpPr>
          <p:cNvPr id="10" name="TextBox 10"/>
          <p:cNvSpPr txBox="1"/>
          <p:nvPr/>
        </p:nvSpPr>
        <p:spPr>
          <a:xfrm>
            <a:off x="9640521" y="3543300"/>
            <a:ext cx="6887225" cy="4078039"/>
          </a:xfrm>
          <a:prstGeom prst="rect">
            <a:avLst/>
          </a:prstGeom>
        </p:spPr>
        <p:txBody>
          <a:bodyPr lIns="0" tIns="0" rIns="0" bIns="0" rtlCol="0" anchor="t">
            <a:spAutoFit/>
          </a:bodyPr>
          <a:lstStyle/>
          <a:p>
            <a:pPr marL="0" lvl="0" indent="0" algn="l">
              <a:lnSpc>
                <a:spcPts val="10559"/>
              </a:lnSpc>
              <a:spcBef>
                <a:spcPct val="0"/>
              </a:spcBef>
            </a:pPr>
            <a:r>
              <a:rPr lang="en-US" sz="8799" dirty="0">
                <a:solidFill>
                  <a:srgbClr val="273384"/>
                </a:solidFill>
                <a:latin typeface="Eczar Bold"/>
              </a:rPr>
              <a:t>ALERT !!</a:t>
            </a:r>
          </a:p>
          <a:p>
            <a:pPr marL="0" lvl="0" indent="0" algn="l">
              <a:lnSpc>
                <a:spcPts val="10559"/>
              </a:lnSpc>
              <a:spcBef>
                <a:spcPct val="0"/>
              </a:spcBef>
            </a:pPr>
            <a:r>
              <a:rPr lang="en-US" sz="8799" dirty="0">
                <a:solidFill>
                  <a:srgbClr val="273384"/>
                </a:solidFill>
                <a:latin typeface="Eczar Bold"/>
              </a:rPr>
              <a:t>For wrong Secret Code</a:t>
            </a:r>
          </a:p>
        </p:txBody>
      </p:sp>
    </p:spTree>
    <p:extLst>
      <p:ext uri="{BB962C8B-B14F-4D97-AF65-F5344CB8AC3E}">
        <p14:creationId xmlns:p14="http://schemas.microsoft.com/office/powerpoint/2010/main" val="23928197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76400" y="2827464"/>
            <a:ext cx="6887225" cy="4078039"/>
          </a:xfrm>
          <a:prstGeom prst="rect">
            <a:avLst/>
          </a:prstGeom>
        </p:spPr>
        <p:txBody>
          <a:bodyPr lIns="0" tIns="0" rIns="0" bIns="0" rtlCol="0" anchor="t">
            <a:spAutoFit/>
          </a:bodyPr>
          <a:lstStyle/>
          <a:p>
            <a:pPr marL="0" lvl="0" indent="0" algn="l">
              <a:lnSpc>
                <a:spcPts val="10559"/>
              </a:lnSpc>
              <a:spcBef>
                <a:spcPct val="0"/>
              </a:spcBef>
            </a:pPr>
            <a:r>
              <a:rPr lang="en-US" sz="8799" dirty="0">
                <a:solidFill>
                  <a:srgbClr val="273384"/>
                </a:solidFill>
                <a:latin typeface="Eczar Bold"/>
              </a:rPr>
              <a:t>Main Interface and services</a:t>
            </a:r>
          </a:p>
        </p:txBody>
      </p:sp>
      <p:pic>
        <p:nvPicPr>
          <p:cNvPr id="4"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3600" y="774208"/>
            <a:ext cx="6820186" cy="7734058"/>
          </a:xfrm>
          <a:prstGeom prst="rect">
            <a:avLst/>
          </a:prstGeom>
        </p:spPr>
      </p:pic>
      <p:sp>
        <p:nvSpPr>
          <p:cNvPr id="5" name="Freeform 5"/>
          <p:cNvSpPr/>
          <p:nvPr/>
        </p:nvSpPr>
        <p:spPr>
          <a:xfrm rot="-9560830" flipH="1">
            <a:off x="6938612" y="7720766"/>
            <a:ext cx="8939049" cy="9463300"/>
          </a:xfrm>
          <a:custGeom>
            <a:avLst/>
            <a:gdLst/>
            <a:ahLst/>
            <a:cxnLst/>
            <a:rect l="l" t="t" r="r" b="b"/>
            <a:pathLst>
              <a:path w="8939049" h="9463300">
                <a:moveTo>
                  <a:pt x="8939049" y="0"/>
                </a:moveTo>
                <a:lnTo>
                  <a:pt x="0" y="0"/>
                </a:lnTo>
                <a:lnTo>
                  <a:pt x="0" y="9463300"/>
                </a:lnTo>
                <a:lnTo>
                  <a:pt x="8939049" y="9463300"/>
                </a:lnTo>
                <a:lnTo>
                  <a:pt x="8939049" y="0"/>
                </a:lnTo>
                <a:close/>
              </a:path>
            </a:pathLst>
          </a:custGeom>
          <a:blipFill>
            <a:blip r:embed="rId3"/>
            <a:stretch>
              <a:fillRect l="-17736"/>
            </a:stretch>
          </a:blipFill>
        </p:spPr>
      </p:sp>
      <p:sp>
        <p:nvSpPr>
          <p:cNvPr id="6" name="Freeform 6"/>
          <p:cNvSpPr/>
          <p:nvPr/>
        </p:nvSpPr>
        <p:spPr>
          <a:xfrm rot="-9564093">
            <a:off x="4046691" y="8532590"/>
            <a:ext cx="4288558" cy="3508821"/>
          </a:xfrm>
          <a:custGeom>
            <a:avLst/>
            <a:gdLst/>
            <a:ahLst/>
            <a:cxnLst/>
            <a:rect l="l" t="t" r="r" b="b"/>
            <a:pathLst>
              <a:path w="4288558" h="3508821">
                <a:moveTo>
                  <a:pt x="0" y="0"/>
                </a:moveTo>
                <a:lnTo>
                  <a:pt x="4288558" y="0"/>
                </a:lnTo>
                <a:lnTo>
                  <a:pt x="4288558" y="3508820"/>
                </a:lnTo>
                <a:lnTo>
                  <a:pt x="0" y="350882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rot="-10800000">
            <a:off x="-2475227" y="6947481"/>
            <a:ext cx="8939049" cy="9463300"/>
          </a:xfrm>
          <a:custGeom>
            <a:avLst/>
            <a:gdLst/>
            <a:ahLst/>
            <a:cxnLst/>
            <a:rect l="l" t="t" r="r" b="b"/>
            <a:pathLst>
              <a:path w="8939049" h="9463300">
                <a:moveTo>
                  <a:pt x="0" y="0"/>
                </a:moveTo>
                <a:lnTo>
                  <a:pt x="8939049" y="0"/>
                </a:lnTo>
                <a:lnTo>
                  <a:pt x="8939049" y="9463300"/>
                </a:lnTo>
                <a:lnTo>
                  <a:pt x="0" y="9463300"/>
                </a:lnTo>
                <a:lnTo>
                  <a:pt x="0" y="0"/>
                </a:lnTo>
                <a:close/>
              </a:path>
            </a:pathLst>
          </a:custGeom>
          <a:blipFill>
            <a:blip r:embed="rId3"/>
            <a:stretch>
              <a:fillRect l="-17736"/>
            </a:stretch>
          </a:blipFill>
        </p:spPr>
      </p:sp>
      <p:sp>
        <p:nvSpPr>
          <p:cNvPr id="8" name="Freeform 8"/>
          <p:cNvSpPr/>
          <p:nvPr/>
        </p:nvSpPr>
        <p:spPr>
          <a:xfrm>
            <a:off x="-3771997" y="2827464"/>
            <a:ext cx="6513205" cy="7241923"/>
          </a:xfrm>
          <a:custGeom>
            <a:avLst/>
            <a:gdLst/>
            <a:ahLst/>
            <a:cxnLst/>
            <a:rect l="l" t="t" r="r" b="b"/>
            <a:pathLst>
              <a:path w="6513205" h="7241923">
                <a:moveTo>
                  <a:pt x="0" y="0"/>
                </a:moveTo>
                <a:lnTo>
                  <a:pt x="6513204" y="0"/>
                </a:lnTo>
                <a:lnTo>
                  <a:pt x="6513204" y="7241923"/>
                </a:lnTo>
                <a:lnTo>
                  <a:pt x="0" y="7241923"/>
                </a:lnTo>
                <a:lnTo>
                  <a:pt x="0" y="0"/>
                </a:lnTo>
                <a:close/>
              </a:path>
            </a:pathLst>
          </a:custGeom>
          <a:blipFill>
            <a:blip r:embed="rId6"/>
            <a:stretch>
              <a:fillRect/>
            </a:stretch>
          </a:blipFill>
        </p:spPr>
      </p:sp>
      <p:sp>
        <p:nvSpPr>
          <p:cNvPr id="9" name="Freeform 9"/>
          <p:cNvSpPr/>
          <p:nvPr/>
        </p:nvSpPr>
        <p:spPr>
          <a:xfrm>
            <a:off x="5304566" y="-2324100"/>
            <a:ext cx="5573082" cy="6196616"/>
          </a:xfrm>
          <a:custGeom>
            <a:avLst/>
            <a:gdLst/>
            <a:ahLst/>
            <a:cxnLst/>
            <a:rect l="l" t="t" r="r" b="b"/>
            <a:pathLst>
              <a:path w="5573082" h="6196616">
                <a:moveTo>
                  <a:pt x="0" y="0"/>
                </a:moveTo>
                <a:lnTo>
                  <a:pt x="5573081" y="0"/>
                </a:lnTo>
                <a:lnTo>
                  <a:pt x="5573081" y="6196616"/>
                </a:lnTo>
                <a:lnTo>
                  <a:pt x="0" y="6196616"/>
                </a:lnTo>
                <a:lnTo>
                  <a:pt x="0" y="0"/>
                </a:lnTo>
                <a:close/>
              </a:path>
            </a:pathLst>
          </a:custGeom>
          <a:blipFill>
            <a:blip r:embed="rId6"/>
            <a:stretch>
              <a:fillRect/>
            </a:stretch>
          </a:blipFill>
        </p:spPr>
      </p:sp>
      <p:sp>
        <p:nvSpPr>
          <p:cNvPr id="10" name="Freeform 10"/>
          <p:cNvSpPr/>
          <p:nvPr/>
        </p:nvSpPr>
        <p:spPr>
          <a:xfrm>
            <a:off x="14581104" y="7531620"/>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6"/>
            <a:stretch>
              <a:fillRect/>
            </a:stretch>
          </a:blipFill>
        </p:spPr>
      </p:sp>
    </p:spTree>
    <p:extLst>
      <p:ext uri="{BB962C8B-B14F-4D97-AF65-F5344CB8AC3E}">
        <p14:creationId xmlns:p14="http://schemas.microsoft.com/office/powerpoint/2010/main" val="2492745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00200" y="3781424"/>
            <a:ext cx="6887225" cy="4078039"/>
          </a:xfrm>
          <a:prstGeom prst="rect">
            <a:avLst/>
          </a:prstGeom>
        </p:spPr>
        <p:txBody>
          <a:bodyPr lIns="0" tIns="0" rIns="0" bIns="0" rtlCol="0" anchor="t">
            <a:spAutoFit/>
          </a:bodyPr>
          <a:lstStyle/>
          <a:p>
            <a:pPr marL="0" lvl="0" indent="0" algn="l">
              <a:lnSpc>
                <a:spcPts val="10559"/>
              </a:lnSpc>
              <a:spcBef>
                <a:spcPct val="0"/>
              </a:spcBef>
            </a:pPr>
            <a:r>
              <a:rPr lang="en-US" sz="8799" dirty="0">
                <a:solidFill>
                  <a:srgbClr val="273384"/>
                </a:solidFill>
                <a:latin typeface="Eczar Bold"/>
              </a:rPr>
              <a:t>Option 3</a:t>
            </a:r>
          </a:p>
          <a:p>
            <a:pPr marL="0" lvl="0" indent="0" algn="l">
              <a:lnSpc>
                <a:spcPts val="10559"/>
              </a:lnSpc>
              <a:spcBef>
                <a:spcPct val="0"/>
              </a:spcBef>
            </a:pPr>
            <a:r>
              <a:rPr lang="en-US" sz="8799" dirty="0">
                <a:solidFill>
                  <a:srgbClr val="273384"/>
                </a:solidFill>
                <a:latin typeface="Eczar Bold"/>
              </a:rPr>
              <a:t>Type of Search</a:t>
            </a:r>
          </a:p>
        </p:txBody>
      </p:sp>
      <p:pic>
        <p:nvPicPr>
          <p:cNvPr id="4"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910" y="1790700"/>
            <a:ext cx="11246665" cy="7445526"/>
          </a:xfrm>
          <a:prstGeom prst="rect">
            <a:avLst/>
          </a:prstGeom>
          <a:ln>
            <a:noFill/>
          </a:ln>
          <a:effectLst>
            <a:softEdge rad="112500"/>
          </a:effectLst>
        </p:spPr>
      </p:pic>
      <p:sp>
        <p:nvSpPr>
          <p:cNvPr id="5" name="Freeform 5"/>
          <p:cNvSpPr/>
          <p:nvPr/>
        </p:nvSpPr>
        <p:spPr>
          <a:xfrm rot="-9560830" flipH="1">
            <a:off x="6938612" y="7720766"/>
            <a:ext cx="8939049" cy="9463300"/>
          </a:xfrm>
          <a:custGeom>
            <a:avLst/>
            <a:gdLst/>
            <a:ahLst/>
            <a:cxnLst/>
            <a:rect l="l" t="t" r="r" b="b"/>
            <a:pathLst>
              <a:path w="8939049" h="9463300">
                <a:moveTo>
                  <a:pt x="8939049" y="0"/>
                </a:moveTo>
                <a:lnTo>
                  <a:pt x="0" y="0"/>
                </a:lnTo>
                <a:lnTo>
                  <a:pt x="0" y="9463300"/>
                </a:lnTo>
                <a:lnTo>
                  <a:pt x="8939049" y="9463300"/>
                </a:lnTo>
                <a:lnTo>
                  <a:pt x="8939049" y="0"/>
                </a:lnTo>
                <a:close/>
              </a:path>
            </a:pathLst>
          </a:custGeom>
          <a:blipFill>
            <a:blip r:embed="rId3"/>
            <a:stretch>
              <a:fillRect l="-17736"/>
            </a:stretch>
          </a:blipFill>
        </p:spPr>
      </p:sp>
      <p:sp>
        <p:nvSpPr>
          <p:cNvPr id="6" name="Freeform 6"/>
          <p:cNvSpPr/>
          <p:nvPr/>
        </p:nvSpPr>
        <p:spPr>
          <a:xfrm rot="-9564093">
            <a:off x="4046691" y="8532590"/>
            <a:ext cx="4288558" cy="3508821"/>
          </a:xfrm>
          <a:custGeom>
            <a:avLst/>
            <a:gdLst/>
            <a:ahLst/>
            <a:cxnLst/>
            <a:rect l="l" t="t" r="r" b="b"/>
            <a:pathLst>
              <a:path w="4288558" h="3508821">
                <a:moveTo>
                  <a:pt x="0" y="0"/>
                </a:moveTo>
                <a:lnTo>
                  <a:pt x="4288558" y="0"/>
                </a:lnTo>
                <a:lnTo>
                  <a:pt x="4288558" y="3508820"/>
                </a:lnTo>
                <a:lnTo>
                  <a:pt x="0" y="350882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rot="-10800000">
            <a:off x="-2475227" y="6947481"/>
            <a:ext cx="8939049" cy="9463300"/>
          </a:xfrm>
          <a:custGeom>
            <a:avLst/>
            <a:gdLst/>
            <a:ahLst/>
            <a:cxnLst/>
            <a:rect l="l" t="t" r="r" b="b"/>
            <a:pathLst>
              <a:path w="8939049" h="9463300">
                <a:moveTo>
                  <a:pt x="0" y="0"/>
                </a:moveTo>
                <a:lnTo>
                  <a:pt x="8939049" y="0"/>
                </a:lnTo>
                <a:lnTo>
                  <a:pt x="8939049" y="9463300"/>
                </a:lnTo>
                <a:lnTo>
                  <a:pt x="0" y="9463300"/>
                </a:lnTo>
                <a:lnTo>
                  <a:pt x="0" y="0"/>
                </a:lnTo>
                <a:close/>
              </a:path>
            </a:pathLst>
          </a:custGeom>
          <a:blipFill>
            <a:blip r:embed="rId3"/>
            <a:stretch>
              <a:fillRect l="-17736"/>
            </a:stretch>
          </a:blipFill>
        </p:spPr>
      </p:sp>
      <p:sp>
        <p:nvSpPr>
          <p:cNvPr id="8" name="Freeform 8"/>
          <p:cNvSpPr/>
          <p:nvPr/>
        </p:nvSpPr>
        <p:spPr>
          <a:xfrm>
            <a:off x="-3771997" y="2827464"/>
            <a:ext cx="6513205" cy="7241923"/>
          </a:xfrm>
          <a:custGeom>
            <a:avLst/>
            <a:gdLst/>
            <a:ahLst/>
            <a:cxnLst/>
            <a:rect l="l" t="t" r="r" b="b"/>
            <a:pathLst>
              <a:path w="6513205" h="7241923">
                <a:moveTo>
                  <a:pt x="0" y="0"/>
                </a:moveTo>
                <a:lnTo>
                  <a:pt x="6513204" y="0"/>
                </a:lnTo>
                <a:lnTo>
                  <a:pt x="6513204" y="7241923"/>
                </a:lnTo>
                <a:lnTo>
                  <a:pt x="0" y="7241923"/>
                </a:lnTo>
                <a:lnTo>
                  <a:pt x="0" y="0"/>
                </a:lnTo>
                <a:close/>
              </a:path>
            </a:pathLst>
          </a:custGeom>
          <a:blipFill>
            <a:blip r:embed="rId6"/>
            <a:stretch>
              <a:fillRect/>
            </a:stretch>
          </a:blipFill>
        </p:spPr>
      </p:sp>
      <p:sp>
        <p:nvSpPr>
          <p:cNvPr id="9" name="Freeform 9"/>
          <p:cNvSpPr/>
          <p:nvPr/>
        </p:nvSpPr>
        <p:spPr>
          <a:xfrm>
            <a:off x="5164297" y="-3149259"/>
            <a:ext cx="5573082" cy="6196616"/>
          </a:xfrm>
          <a:custGeom>
            <a:avLst/>
            <a:gdLst/>
            <a:ahLst/>
            <a:cxnLst/>
            <a:rect l="l" t="t" r="r" b="b"/>
            <a:pathLst>
              <a:path w="5573082" h="6196616">
                <a:moveTo>
                  <a:pt x="0" y="0"/>
                </a:moveTo>
                <a:lnTo>
                  <a:pt x="5573081" y="0"/>
                </a:lnTo>
                <a:lnTo>
                  <a:pt x="5573081" y="6196616"/>
                </a:lnTo>
                <a:lnTo>
                  <a:pt x="0" y="6196616"/>
                </a:lnTo>
                <a:lnTo>
                  <a:pt x="0" y="0"/>
                </a:lnTo>
                <a:close/>
              </a:path>
            </a:pathLst>
          </a:custGeom>
          <a:blipFill>
            <a:blip r:embed="rId6"/>
            <a:stretch>
              <a:fillRect/>
            </a:stretch>
          </a:blipFill>
        </p:spPr>
      </p:sp>
      <p:sp>
        <p:nvSpPr>
          <p:cNvPr id="10" name="Freeform 10"/>
          <p:cNvSpPr/>
          <p:nvPr/>
        </p:nvSpPr>
        <p:spPr>
          <a:xfrm>
            <a:off x="14581104" y="7795969"/>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6"/>
            <a:stretch>
              <a:fillRect/>
            </a:stretch>
          </a:blipFill>
        </p:spPr>
      </p:sp>
    </p:spTree>
    <p:extLst>
      <p:ext uri="{BB962C8B-B14F-4D97-AF65-F5344CB8AC3E}">
        <p14:creationId xmlns:p14="http://schemas.microsoft.com/office/powerpoint/2010/main" val="2492745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2992504"/>
            <a:ext cx="12926296" cy="6874716"/>
          </a:xfrm>
          <a:prstGeom prst="rect">
            <a:avLst/>
          </a:prstGeom>
          <a:ln>
            <a:noFill/>
          </a:ln>
          <a:effectLst>
            <a:softEdge rad="112500"/>
          </a:effectLst>
        </p:spPr>
      </p:pic>
      <p:sp>
        <p:nvSpPr>
          <p:cNvPr id="3" name="Freeform 3"/>
          <p:cNvSpPr/>
          <p:nvPr/>
        </p:nvSpPr>
        <p:spPr>
          <a:xfrm rot="-2700000">
            <a:off x="5453136" y="-4416433"/>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3"/>
            <a:stretch>
              <a:fillRect/>
            </a:stretch>
          </a:blipFill>
        </p:spPr>
      </p:sp>
      <p:sp>
        <p:nvSpPr>
          <p:cNvPr id="4" name="Freeform 4"/>
          <p:cNvSpPr/>
          <p:nvPr/>
        </p:nvSpPr>
        <p:spPr>
          <a:xfrm rot="-2700000">
            <a:off x="-4318660" y="8460554"/>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3"/>
            <a:stretch>
              <a:fillRect/>
            </a:stretch>
          </a:blipFill>
        </p:spPr>
      </p:sp>
      <p:sp>
        <p:nvSpPr>
          <p:cNvPr id="5" name="Freeform 5"/>
          <p:cNvSpPr/>
          <p:nvPr/>
        </p:nvSpPr>
        <p:spPr>
          <a:xfrm rot="1120160">
            <a:off x="2750753" y="9227994"/>
            <a:ext cx="3664150" cy="2997941"/>
          </a:xfrm>
          <a:custGeom>
            <a:avLst/>
            <a:gdLst/>
            <a:ahLst/>
            <a:cxnLst/>
            <a:rect l="l" t="t" r="r" b="b"/>
            <a:pathLst>
              <a:path w="3664150" h="2997941">
                <a:moveTo>
                  <a:pt x="0" y="0"/>
                </a:moveTo>
                <a:lnTo>
                  <a:pt x="3664150" y="0"/>
                </a:lnTo>
                <a:lnTo>
                  <a:pt x="3664150" y="2997940"/>
                </a:lnTo>
                <a:lnTo>
                  <a:pt x="0" y="299794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rot="762856">
            <a:off x="4259315" y="-1370749"/>
            <a:ext cx="3664150" cy="2997941"/>
          </a:xfrm>
          <a:custGeom>
            <a:avLst/>
            <a:gdLst/>
            <a:ahLst/>
            <a:cxnLst/>
            <a:rect l="l" t="t" r="r" b="b"/>
            <a:pathLst>
              <a:path w="3664150" h="2997941">
                <a:moveTo>
                  <a:pt x="0" y="0"/>
                </a:moveTo>
                <a:lnTo>
                  <a:pt x="3664150" y="0"/>
                </a:lnTo>
                <a:lnTo>
                  <a:pt x="3664150" y="2997941"/>
                </a:lnTo>
                <a:lnTo>
                  <a:pt x="0" y="299794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rot="-7540265">
            <a:off x="-4087867" y="4841299"/>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6"/>
            <a:stretch>
              <a:fillRect/>
            </a:stretch>
          </a:blipFill>
        </p:spPr>
      </p:sp>
      <p:sp>
        <p:nvSpPr>
          <p:cNvPr id="8" name="Freeform 8"/>
          <p:cNvSpPr/>
          <p:nvPr/>
        </p:nvSpPr>
        <p:spPr>
          <a:xfrm rot="-7540265">
            <a:off x="11227888" y="-5137782"/>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6"/>
            <a:stretch>
              <a:fillRect/>
            </a:stretch>
          </a:blipFill>
        </p:spPr>
      </p:sp>
      <p:sp>
        <p:nvSpPr>
          <p:cNvPr id="9" name="Freeform 9"/>
          <p:cNvSpPr/>
          <p:nvPr/>
        </p:nvSpPr>
        <p:spPr>
          <a:xfrm rot="-7540265">
            <a:off x="14135001" y="7888771"/>
            <a:ext cx="5498133" cy="6113282"/>
          </a:xfrm>
          <a:custGeom>
            <a:avLst/>
            <a:gdLst/>
            <a:ahLst/>
            <a:cxnLst/>
            <a:rect l="l" t="t" r="r" b="b"/>
            <a:pathLst>
              <a:path w="5498133" h="6113282">
                <a:moveTo>
                  <a:pt x="0" y="0"/>
                </a:moveTo>
                <a:lnTo>
                  <a:pt x="5498134" y="0"/>
                </a:lnTo>
                <a:lnTo>
                  <a:pt x="5498134" y="6113283"/>
                </a:lnTo>
                <a:lnTo>
                  <a:pt x="0" y="6113283"/>
                </a:lnTo>
                <a:lnTo>
                  <a:pt x="0" y="0"/>
                </a:lnTo>
                <a:close/>
              </a:path>
            </a:pathLst>
          </a:custGeom>
          <a:blipFill>
            <a:blip r:embed="rId6"/>
            <a:stretch>
              <a:fillRect/>
            </a:stretch>
          </a:blipFill>
        </p:spPr>
      </p:sp>
      <p:sp>
        <p:nvSpPr>
          <p:cNvPr id="10" name="TextBox 10"/>
          <p:cNvSpPr txBox="1"/>
          <p:nvPr/>
        </p:nvSpPr>
        <p:spPr>
          <a:xfrm>
            <a:off x="5562600" y="542941"/>
            <a:ext cx="6887225" cy="2718693"/>
          </a:xfrm>
          <a:prstGeom prst="rect">
            <a:avLst/>
          </a:prstGeom>
        </p:spPr>
        <p:txBody>
          <a:bodyPr lIns="0" tIns="0" rIns="0" bIns="0" rtlCol="0" anchor="t">
            <a:spAutoFit/>
          </a:bodyPr>
          <a:lstStyle/>
          <a:p>
            <a:pPr marL="0" lvl="0" indent="0" algn="l">
              <a:lnSpc>
                <a:spcPts val="10559"/>
              </a:lnSpc>
              <a:spcBef>
                <a:spcPct val="0"/>
              </a:spcBef>
            </a:pPr>
            <a:r>
              <a:rPr lang="en-US" sz="8799" dirty="0">
                <a:solidFill>
                  <a:srgbClr val="273384"/>
                </a:solidFill>
                <a:latin typeface="Eczar Bold"/>
              </a:rPr>
              <a:t>Pharmacy Information</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409175" y="2869442"/>
            <a:ext cx="6887225" cy="4078039"/>
          </a:xfrm>
          <a:prstGeom prst="rect">
            <a:avLst/>
          </a:prstGeom>
        </p:spPr>
        <p:txBody>
          <a:bodyPr lIns="0" tIns="0" rIns="0" bIns="0" rtlCol="0" anchor="t">
            <a:spAutoFit/>
          </a:bodyPr>
          <a:lstStyle/>
          <a:p>
            <a:pPr marL="0" lvl="0" indent="0" algn="l">
              <a:lnSpc>
                <a:spcPts val="10559"/>
              </a:lnSpc>
              <a:spcBef>
                <a:spcPct val="0"/>
              </a:spcBef>
            </a:pPr>
            <a:r>
              <a:rPr lang="en-US" sz="8799">
                <a:solidFill>
                  <a:srgbClr val="273384"/>
                </a:solidFill>
                <a:latin typeface="Eczar Bold"/>
              </a:rPr>
              <a:t>Option 6</a:t>
            </a:r>
            <a:endParaRPr lang="en-US" sz="8799" dirty="0">
              <a:solidFill>
                <a:srgbClr val="273384"/>
              </a:solidFill>
              <a:latin typeface="Eczar Bold"/>
            </a:endParaRPr>
          </a:p>
          <a:p>
            <a:pPr marL="0" lvl="0" indent="0" algn="l">
              <a:lnSpc>
                <a:spcPts val="10559"/>
              </a:lnSpc>
              <a:spcBef>
                <a:spcPct val="0"/>
              </a:spcBef>
            </a:pPr>
            <a:r>
              <a:rPr lang="en-US" sz="8799" dirty="0">
                <a:solidFill>
                  <a:srgbClr val="273384"/>
                </a:solidFill>
                <a:latin typeface="Eczar Bold"/>
              </a:rPr>
              <a:t>Type of Search</a:t>
            </a:r>
          </a:p>
        </p:txBody>
      </p:sp>
      <p:pic>
        <p:nvPicPr>
          <p:cNvPr id="4" name="Picture 4"/>
          <p:cNvPicPr>
            <a:picLocks noChangeAspect="1"/>
          </p:cNvPicPr>
          <p:nvPr/>
        </p:nvPicPr>
        <p:blipFill rotWithShape="1">
          <a:blip r:embed="rId2">
            <a:extLst>
              <a:ext uri="{28A0092B-C50C-407E-A947-70E740481C1C}">
                <a14:useLocalDpi xmlns:a14="http://schemas.microsoft.com/office/drawing/2010/main" val="0"/>
              </a:ext>
            </a:extLst>
          </a:blip>
          <a:srcRect r="39570"/>
          <a:stretch/>
        </p:blipFill>
        <p:spPr>
          <a:xfrm>
            <a:off x="8783886" y="1866900"/>
            <a:ext cx="8499423" cy="6934200"/>
          </a:xfrm>
          <a:prstGeom prst="rect">
            <a:avLst/>
          </a:prstGeom>
          <a:ln>
            <a:noFill/>
          </a:ln>
          <a:effectLst>
            <a:softEdge rad="112500"/>
          </a:effectLst>
        </p:spPr>
      </p:pic>
      <p:sp>
        <p:nvSpPr>
          <p:cNvPr id="5" name="Freeform 5"/>
          <p:cNvSpPr/>
          <p:nvPr/>
        </p:nvSpPr>
        <p:spPr>
          <a:xfrm rot="-9560830" flipH="1">
            <a:off x="6938612" y="7720766"/>
            <a:ext cx="8939049" cy="9463300"/>
          </a:xfrm>
          <a:custGeom>
            <a:avLst/>
            <a:gdLst/>
            <a:ahLst/>
            <a:cxnLst/>
            <a:rect l="l" t="t" r="r" b="b"/>
            <a:pathLst>
              <a:path w="8939049" h="9463300">
                <a:moveTo>
                  <a:pt x="8939049" y="0"/>
                </a:moveTo>
                <a:lnTo>
                  <a:pt x="0" y="0"/>
                </a:lnTo>
                <a:lnTo>
                  <a:pt x="0" y="9463300"/>
                </a:lnTo>
                <a:lnTo>
                  <a:pt x="8939049" y="9463300"/>
                </a:lnTo>
                <a:lnTo>
                  <a:pt x="8939049" y="0"/>
                </a:lnTo>
                <a:close/>
              </a:path>
            </a:pathLst>
          </a:custGeom>
          <a:blipFill>
            <a:blip r:embed="rId3"/>
            <a:stretch>
              <a:fillRect l="-17736"/>
            </a:stretch>
          </a:blipFill>
        </p:spPr>
      </p:sp>
      <p:sp>
        <p:nvSpPr>
          <p:cNvPr id="6" name="Freeform 6"/>
          <p:cNvSpPr/>
          <p:nvPr/>
        </p:nvSpPr>
        <p:spPr>
          <a:xfrm rot="-9564093">
            <a:off x="4046691" y="8532590"/>
            <a:ext cx="4288558" cy="3508821"/>
          </a:xfrm>
          <a:custGeom>
            <a:avLst/>
            <a:gdLst/>
            <a:ahLst/>
            <a:cxnLst/>
            <a:rect l="l" t="t" r="r" b="b"/>
            <a:pathLst>
              <a:path w="4288558" h="3508821">
                <a:moveTo>
                  <a:pt x="0" y="0"/>
                </a:moveTo>
                <a:lnTo>
                  <a:pt x="4288558" y="0"/>
                </a:lnTo>
                <a:lnTo>
                  <a:pt x="4288558" y="3508820"/>
                </a:lnTo>
                <a:lnTo>
                  <a:pt x="0" y="350882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rot="-10800000">
            <a:off x="-2475227" y="6947481"/>
            <a:ext cx="8939049" cy="9463300"/>
          </a:xfrm>
          <a:custGeom>
            <a:avLst/>
            <a:gdLst/>
            <a:ahLst/>
            <a:cxnLst/>
            <a:rect l="l" t="t" r="r" b="b"/>
            <a:pathLst>
              <a:path w="8939049" h="9463300">
                <a:moveTo>
                  <a:pt x="0" y="0"/>
                </a:moveTo>
                <a:lnTo>
                  <a:pt x="8939049" y="0"/>
                </a:lnTo>
                <a:lnTo>
                  <a:pt x="8939049" y="9463300"/>
                </a:lnTo>
                <a:lnTo>
                  <a:pt x="0" y="9463300"/>
                </a:lnTo>
                <a:lnTo>
                  <a:pt x="0" y="0"/>
                </a:lnTo>
                <a:close/>
              </a:path>
            </a:pathLst>
          </a:custGeom>
          <a:blipFill>
            <a:blip r:embed="rId3"/>
            <a:stretch>
              <a:fillRect l="-17736"/>
            </a:stretch>
          </a:blipFill>
        </p:spPr>
      </p:sp>
      <p:sp>
        <p:nvSpPr>
          <p:cNvPr id="8" name="Freeform 8"/>
          <p:cNvSpPr/>
          <p:nvPr/>
        </p:nvSpPr>
        <p:spPr>
          <a:xfrm>
            <a:off x="-3771997" y="2827464"/>
            <a:ext cx="6513205" cy="7241923"/>
          </a:xfrm>
          <a:custGeom>
            <a:avLst/>
            <a:gdLst/>
            <a:ahLst/>
            <a:cxnLst/>
            <a:rect l="l" t="t" r="r" b="b"/>
            <a:pathLst>
              <a:path w="6513205" h="7241923">
                <a:moveTo>
                  <a:pt x="0" y="0"/>
                </a:moveTo>
                <a:lnTo>
                  <a:pt x="6513204" y="0"/>
                </a:lnTo>
                <a:lnTo>
                  <a:pt x="6513204" y="7241923"/>
                </a:lnTo>
                <a:lnTo>
                  <a:pt x="0" y="7241923"/>
                </a:lnTo>
                <a:lnTo>
                  <a:pt x="0" y="0"/>
                </a:lnTo>
                <a:close/>
              </a:path>
            </a:pathLst>
          </a:custGeom>
          <a:blipFill>
            <a:blip r:embed="rId6"/>
            <a:stretch>
              <a:fillRect/>
            </a:stretch>
          </a:blipFill>
        </p:spPr>
      </p:sp>
      <p:sp>
        <p:nvSpPr>
          <p:cNvPr id="9" name="Freeform 9"/>
          <p:cNvSpPr/>
          <p:nvPr/>
        </p:nvSpPr>
        <p:spPr>
          <a:xfrm>
            <a:off x="5164297" y="-3149259"/>
            <a:ext cx="5573082" cy="6196616"/>
          </a:xfrm>
          <a:custGeom>
            <a:avLst/>
            <a:gdLst/>
            <a:ahLst/>
            <a:cxnLst/>
            <a:rect l="l" t="t" r="r" b="b"/>
            <a:pathLst>
              <a:path w="5573082" h="6196616">
                <a:moveTo>
                  <a:pt x="0" y="0"/>
                </a:moveTo>
                <a:lnTo>
                  <a:pt x="5573081" y="0"/>
                </a:lnTo>
                <a:lnTo>
                  <a:pt x="5573081" y="6196616"/>
                </a:lnTo>
                <a:lnTo>
                  <a:pt x="0" y="6196616"/>
                </a:lnTo>
                <a:lnTo>
                  <a:pt x="0" y="0"/>
                </a:lnTo>
                <a:close/>
              </a:path>
            </a:pathLst>
          </a:custGeom>
          <a:blipFill>
            <a:blip r:embed="rId6"/>
            <a:stretch>
              <a:fillRect/>
            </a:stretch>
          </a:blipFill>
        </p:spPr>
      </p:sp>
      <p:sp>
        <p:nvSpPr>
          <p:cNvPr id="10" name="Freeform 10"/>
          <p:cNvSpPr/>
          <p:nvPr/>
        </p:nvSpPr>
        <p:spPr>
          <a:xfrm>
            <a:off x="14581104" y="7795969"/>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6"/>
            <a:stretch>
              <a:fillRect/>
            </a:stretch>
          </a:blipFill>
        </p:spPr>
      </p:sp>
    </p:spTree>
    <p:extLst>
      <p:ext uri="{BB962C8B-B14F-4D97-AF65-F5344CB8AC3E}">
        <p14:creationId xmlns:p14="http://schemas.microsoft.com/office/powerpoint/2010/main" val="18411140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38200" y="1510096"/>
            <a:ext cx="6887225" cy="1359346"/>
          </a:xfrm>
          <a:prstGeom prst="rect">
            <a:avLst/>
          </a:prstGeom>
        </p:spPr>
        <p:txBody>
          <a:bodyPr lIns="0" tIns="0" rIns="0" bIns="0" rtlCol="0" anchor="t">
            <a:spAutoFit/>
          </a:bodyPr>
          <a:lstStyle/>
          <a:p>
            <a:pPr marL="0" lvl="0" indent="0" algn="l">
              <a:lnSpc>
                <a:spcPts val="10559"/>
              </a:lnSpc>
              <a:spcBef>
                <a:spcPct val="0"/>
              </a:spcBef>
            </a:pPr>
            <a:r>
              <a:rPr lang="en-US" sz="8799" dirty="0" smtClean="0">
                <a:solidFill>
                  <a:srgbClr val="273384"/>
                </a:solidFill>
                <a:latin typeface="Eczar Bold"/>
              </a:rPr>
              <a:t>Conclusion:</a:t>
            </a:r>
            <a:endParaRPr lang="en-US" sz="8799" dirty="0">
              <a:solidFill>
                <a:srgbClr val="273384"/>
              </a:solidFill>
              <a:latin typeface="Eczar Bold"/>
            </a:endParaRPr>
          </a:p>
        </p:txBody>
      </p:sp>
      <p:sp>
        <p:nvSpPr>
          <p:cNvPr id="5" name="Freeform 5"/>
          <p:cNvSpPr/>
          <p:nvPr/>
        </p:nvSpPr>
        <p:spPr>
          <a:xfrm rot="-9560830" flipH="1">
            <a:off x="6938612" y="7720766"/>
            <a:ext cx="8939049" cy="9463300"/>
          </a:xfrm>
          <a:custGeom>
            <a:avLst/>
            <a:gdLst/>
            <a:ahLst/>
            <a:cxnLst/>
            <a:rect l="l" t="t" r="r" b="b"/>
            <a:pathLst>
              <a:path w="8939049" h="9463300">
                <a:moveTo>
                  <a:pt x="8939049" y="0"/>
                </a:moveTo>
                <a:lnTo>
                  <a:pt x="0" y="0"/>
                </a:lnTo>
                <a:lnTo>
                  <a:pt x="0" y="9463300"/>
                </a:lnTo>
                <a:lnTo>
                  <a:pt x="8939049" y="9463300"/>
                </a:lnTo>
                <a:lnTo>
                  <a:pt x="8939049" y="0"/>
                </a:lnTo>
                <a:close/>
              </a:path>
            </a:pathLst>
          </a:custGeom>
          <a:blipFill>
            <a:blip r:embed="rId2"/>
            <a:stretch>
              <a:fillRect l="-17736"/>
            </a:stretch>
          </a:blipFill>
        </p:spPr>
      </p:sp>
      <p:sp>
        <p:nvSpPr>
          <p:cNvPr id="6" name="Freeform 6"/>
          <p:cNvSpPr/>
          <p:nvPr/>
        </p:nvSpPr>
        <p:spPr>
          <a:xfrm rot="-9564093">
            <a:off x="4046691" y="8532590"/>
            <a:ext cx="4288558" cy="3508821"/>
          </a:xfrm>
          <a:custGeom>
            <a:avLst/>
            <a:gdLst/>
            <a:ahLst/>
            <a:cxnLst/>
            <a:rect l="l" t="t" r="r" b="b"/>
            <a:pathLst>
              <a:path w="4288558" h="3508821">
                <a:moveTo>
                  <a:pt x="0" y="0"/>
                </a:moveTo>
                <a:lnTo>
                  <a:pt x="4288558" y="0"/>
                </a:lnTo>
                <a:lnTo>
                  <a:pt x="4288558" y="3508820"/>
                </a:lnTo>
                <a:lnTo>
                  <a:pt x="0" y="3508820"/>
                </a:lnTo>
                <a:lnTo>
                  <a:pt x="0" y="0"/>
                </a:lnTo>
                <a:close/>
              </a:path>
            </a:pathLst>
          </a:custGeom>
          <a:blipFill>
            <a:blip r:embed="rId3">
              <a:extLst>
                <a:ext uri="{96DAC541-7B7A-43D3-8B79-37D633B846F1}">
                  <asvg:svgBlip xmlns:asvg="http://schemas.microsoft.com/office/drawing/2016/SVG/main" xmlns="" r:embed="rId5"/>
                </a:ext>
              </a:extLst>
            </a:blip>
            <a:stretch>
              <a:fillRect/>
            </a:stretch>
          </a:blipFill>
        </p:spPr>
      </p:sp>
      <p:sp>
        <p:nvSpPr>
          <p:cNvPr id="7" name="Freeform 7"/>
          <p:cNvSpPr/>
          <p:nvPr/>
        </p:nvSpPr>
        <p:spPr>
          <a:xfrm rot="-10800000">
            <a:off x="-2475227" y="6947481"/>
            <a:ext cx="8939049" cy="9463300"/>
          </a:xfrm>
          <a:custGeom>
            <a:avLst/>
            <a:gdLst/>
            <a:ahLst/>
            <a:cxnLst/>
            <a:rect l="l" t="t" r="r" b="b"/>
            <a:pathLst>
              <a:path w="8939049" h="9463300">
                <a:moveTo>
                  <a:pt x="0" y="0"/>
                </a:moveTo>
                <a:lnTo>
                  <a:pt x="8939049" y="0"/>
                </a:lnTo>
                <a:lnTo>
                  <a:pt x="8939049" y="9463300"/>
                </a:lnTo>
                <a:lnTo>
                  <a:pt x="0" y="9463300"/>
                </a:lnTo>
                <a:lnTo>
                  <a:pt x="0" y="0"/>
                </a:lnTo>
                <a:close/>
              </a:path>
            </a:pathLst>
          </a:custGeom>
          <a:blipFill>
            <a:blip r:embed="rId2"/>
            <a:stretch>
              <a:fillRect l="-17736"/>
            </a:stretch>
          </a:blipFill>
        </p:spPr>
      </p:sp>
      <p:sp>
        <p:nvSpPr>
          <p:cNvPr id="8" name="Freeform 8"/>
          <p:cNvSpPr/>
          <p:nvPr/>
        </p:nvSpPr>
        <p:spPr>
          <a:xfrm>
            <a:off x="-3771997" y="2827464"/>
            <a:ext cx="6513205" cy="7241923"/>
          </a:xfrm>
          <a:custGeom>
            <a:avLst/>
            <a:gdLst/>
            <a:ahLst/>
            <a:cxnLst/>
            <a:rect l="l" t="t" r="r" b="b"/>
            <a:pathLst>
              <a:path w="6513205" h="7241923">
                <a:moveTo>
                  <a:pt x="0" y="0"/>
                </a:moveTo>
                <a:lnTo>
                  <a:pt x="6513204" y="0"/>
                </a:lnTo>
                <a:lnTo>
                  <a:pt x="6513204" y="7241923"/>
                </a:lnTo>
                <a:lnTo>
                  <a:pt x="0" y="7241923"/>
                </a:lnTo>
                <a:lnTo>
                  <a:pt x="0" y="0"/>
                </a:lnTo>
                <a:close/>
              </a:path>
            </a:pathLst>
          </a:custGeom>
          <a:blipFill>
            <a:blip r:embed="rId6"/>
            <a:stretch>
              <a:fillRect/>
            </a:stretch>
          </a:blipFill>
        </p:spPr>
      </p:sp>
      <p:sp>
        <p:nvSpPr>
          <p:cNvPr id="9" name="Freeform 9"/>
          <p:cNvSpPr/>
          <p:nvPr/>
        </p:nvSpPr>
        <p:spPr>
          <a:xfrm>
            <a:off x="4495800" y="-3619500"/>
            <a:ext cx="5573082" cy="6196616"/>
          </a:xfrm>
          <a:custGeom>
            <a:avLst/>
            <a:gdLst/>
            <a:ahLst/>
            <a:cxnLst/>
            <a:rect l="l" t="t" r="r" b="b"/>
            <a:pathLst>
              <a:path w="5573082" h="6196616">
                <a:moveTo>
                  <a:pt x="0" y="0"/>
                </a:moveTo>
                <a:lnTo>
                  <a:pt x="5573081" y="0"/>
                </a:lnTo>
                <a:lnTo>
                  <a:pt x="5573081" y="6196616"/>
                </a:lnTo>
                <a:lnTo>
                  <a:pt x="0" y="6196616"/>
                </a:lnTo>
                <a:lnTo>
                  <a:pt x="0" y="0"/>
                </a:lnTo>
                <a:close/>
              </a:path>
            </a:pathLst>
          </a:custGeom>
          <a:blipFill>
            <a:blip r:embed="rId6"/>
            <a:stretch>
              <a:fillRect/>
            </a:stretch>
          </a:blipFill>
        </p:spPr>
      </p:sp>
      <p:sp>
        <p:nvSpPr>
          <p:cNvPr id="10" name="Freeform 10"/>
          <p:cNvSpPr/>
          <p:nvPr/>
        </p:nvSpPr>
        <p:spPr>
          <a:xfrm>
            <a:off x="14581104" y="7795969"/>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6"/>
            <a:stretch>
              <a:fillRect/>
            </a:stretch>
          </a:blipFill>
        </p:spPr>
      </p:sp>
      <p:sp>
        <p:nvSpPr>
          <p:cNvPr id="3" name="Title 2"/>
          <p:cNvSpPr>
            <a:spLocks noGrp="1"/>
          </p:cNvSpPr>
          <p:nvPr>
            <p:ph type="title"/>
          </p:nvPr>
        </p:nvSpPr>
        <p:spPr>
          <a:xfrm>
            <a:off x="1971333" y="2883534"/>
            <a:ext cx="14091045" cy="4648200"/>
          </a:xfrm>
        </p:spPr>
        <p:txBody>
          <a:bodyPr/>
          <a:lstStyle/>
          <a:p>
            <a:pPr algn="l"/>
            <a:r>
              <a:rPr lang="en-US" dirty="0"/>
              <a:t>The pharmacy application in C automates various pharmacy management tasks, including secure user registration, login, medicine inventory management, memo creation, and comprehensive search functions. It enhances efficiency, security, and accuracy, providing a streamlined solution for daily pharmacy operations.</a:t>
            </a:r>
          </a:p>
        </p:txBody>
      </p:sp>
    </p:spTree>
    <p:extLst>
      <p:ext uri="{BB962C8B-B14F-4D97-AF65-F5344CB8AC3E}">
        <p14:creationId xmlns:p14="http://schemas.microsoft.com/office/powerpoint/2010/main" val="3770441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986619">
            <a:off x="-2800762" y="3343677"/>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0926706" y="-3752582"/>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4"/>
            <a:stretch>
              <a:fillRect/>
            </a:stretch>
          </a:blipFill>
        </p:spPr>
      </p:sp>
      <p:sp>
        <p:nvSpPr>
          <p:cNvPr id="4" name="Freeform 4"/>
          <p:cNvSpPr/>
          <p:nvPr/>
        </p:nvSpPr>
        <p:spPr>
          <a:xfrm rot="-10338574">
            <a:off x="4569016" y="-5480084"/>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4"/>
            <a:stretch>
              <a:fillRect/>
            </a:stretch>
          </a:blipFill>
        </p:spPr>
      </p:sp>
      <p:sp>
        <p:nvSpPr>
          <p:cNvPr id="5" name="Freeform 5"/>
          <p:cNvSpPr/>
          <p:nvPr/>
        </p:nvSpPr>
        <p:spPr>
          <a:xfrm rot="9024995">
            <a:off x="-2679407" y="-4114800"/>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4"/>
            <a:stretch>
              <a:fillRect/>
            </a:stretch>
          </a:blipFill>
        </p:spPr>
      </p:sp>
      <p:sp>
        <p:nvSpPr>
          <p:cNvPr id="6" name="Freeform 6"/>
          <p:cNvSpPr/>
          <p:nvPr/>
        </p:nvSpPr>
        <p:spPr>
          <a:xfrm rot="-5936786" flipV="1">
            <a:off x="16141297" y="3404390"/>
            <a:ext cx="5029200" cy="4114800"/>
          </a:xfrm>
          <a:custGeom>
            <a:avLst/>
            <a:gdLst/>
            <a:ahLst/>
            <a:cxnLst/>
            <a:rect l="l" t="t" r="r" b="b"/>
            <a:pathLst>
              <a:path w="5029200" h="4114800">
                <a:moveTo>
                  <a:pt x="0" y="4114800"/>
                </a:moveTo>
                <a:lnTo>
                  <a:pt x="5029200" y="4114800"/>
                </a:lnTo>
                <a:lnTo>
                  <a:pt x="5029200" y="0"/>
                </a:lnTo>
                <a:lnTo>
                  <a:pt x="0" y="0"/>
                </a:lnTo>
                <a:lnTo>
                  <a:pt x="0" y="411480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8180711" y="-4904700"/>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sp>
      <p:sp>
        <p:nvSpPr>
          <p:cNvPr id="8" name="Freeform 8"/>
          <p:cNvSpPr/>
          <p:nvPr/>
        </p:nvSpPr>
        <p:spPr>
          <a:xfrm>
            <a:off x="-2672048" y="-5018174"/>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sp>
      <p:sp>
        <p:nvSpPr>
          <p:cNvPr id="9" name="Freeform 9"/>
          <p:cNvSpPr/>
          <p:nvPr/>
        </p:nvSpPr>
        <p:spPr>
          <a:xfrm rot="-6712665">
            <a:off x="-990270" y="7258855"/>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sp>
      <p:sp>
        <p:nvSpPr>
          <p:cNvPr id="10" name="Freeform 10"/>
          <p:cNvSpPr/>
          <p:nvPr/>
        </p:nvSpPr>
        <p:spPr>
          <a:xfrm rot="-1846334">
            <a:off x="10159120" y="5132492"/>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sp>
      <p:sp>
        <p:nvSpPr>
          <p:cNvPr id="11" name="TextBox 11"/>
          <p:cNvSpPr txBox="1"/>
          <p:nvPr/>
        </p:nvSpPr>
        <p:spPr>
          <a:xfrm>
            <a:off x="2514600" y="3078309"/>
            <a:ext cx="12837986" cy="6655668"/>
          </a:xfrm>
          <a:prstGeom prst="rect">
            <a:avLst/>
          </a:prstGeom>
        </p:spPr>
        <p:txBody>
          <a:bodyPr lIns="0" tIns="0" rIns="0" bIns="0" rtlCol="0" anchor="t">
            <a:spAutoFit/>
          </a:bodyPr>
          <a:lstStyle/>
          <a:p>
            <a:pPr algn="ctr">
              <a:lnSpc>
                <a:spcPts val="17271"/>
              </a:lnSpc>
            </a:pPr>
            <a:r>
              <a:rPr lang="en-US" sz="13599" dirty="0" smtClean="0">
                <a:solidFill>
                  <a:srgbClr val="273384"/>
                </a:solidFill>
                <a:latin typeface="Eczar Bold"/>
                <a:ea typeface="Eczar Bold"/>
              </a:rPr>
              <a:t>Do you have any question guys?</a:t>
            </a:r>
            <a:endParaRPr lang="en-US" sz="13599" dirty="0">
              <a:solidFill>
                <a:srgbClr val="273384"/>
              </a:solidFill>
              <a:latin typeface="Eczar Bold"/>
              <a:ea typeface="Eczar Bold"/>
            </a:endParaRPr>
          </a:p>
        </p:txBody>
      </p:sp>
    </p:spTree>
    <p:extLst>
      <p:ext uri="{BB962C8B-B14F-4D97-AF65-F5344CB8AC3E}">
        <p14:creationId xmlns:p14="http://schemas.microsoft.com/office/powerpoint/2010/main" val="15878242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5400000">
            <a:off x="-2508434" y="-4315657"/>
            <a:ext cx="9454551" cy="11886288"/>
          </a:xfrm>
          <a:custGeom>
            <a:avLst/>
            <a:gdLst/>
            <a:ahLst/>
            <a:cxnLst/>
            <a:rect l="l" t="t" r="r" b="b"/>
            <a:pathLst>
              <a:path w="9454551" h="11886288">
                <a:moveTo>
                  <a:pt x="0" y="0"/>
                </a:moveTo>
                <a:lnTo>
                  <a:pt x="9454552" y="0"/>
                </a:lnTo>
                <a:lnTo>
                  <a:pt x="9454552" y="11886288"/>
                </a:lnTo>
                <a:lnTo>
                  <a:pt x="0" y="11886288"/>
                </a:lnTo>
                <a:lnTo>
                  <a:pt x="0" y="0"/>
                </a:lnTo>
                <a:close/>
              </a:path>
            </a:pathLst>
          </a:custGeom>
          <a:blipFill>
            <a:blip r:embed="rId2"/>
            <a:stretch>
              <a:fillRect/>
            </a:stretch>
          </a:blipFill>
        </p:spPr>
      </p:sp>
      <p:sp>
        <p:nvSpPr>
          <p:cNvPr id="3" name="Freeform 3"/>
          <p:cNvSpPr/>
          <p:nvPr/>
        </p:nvSpPr>
        <p:spPr>
          <a:xfrm rot="8100000">
            <a:off x="2213219" y="2905923"/>
            <a:ext cx="5469632" cy="4475153"/>
          </a:xfrm>
          <a:custGeom>
            <a:avLst/>
            <a:gdLst/>
            <a:ahLst/>
            <a:cxnLst/>
            <a:rect l="l" t="t" r="r" b="b"/>
            <a:pathLst>
              <a:path w="5469632" h="4475153">
                <a:moveTo>
                  <a:pt x="0" y="0"/>
                </a:moveTo>
                <a:lnTo>
                  <a:pt x="5469632" y="0"/>
                </a:lnTo>
                <a:lnTo>
                  <a:pt x="5469632" y="4475154"/>
                </a:lnTo>
                <a:lnTo>
                  <a:pt x="0" y="447515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688427" y="3960126"/>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5"/>
            <a:stretch>
              <a:fillRect/>
            </a:stretch>
          </a:blipFill>
        </p:spPr>
      </p:sp>
      <p:sp>
        <p:nvSpPr>
          <p:cNvPr id="5" name="Freeform 5"/>
          <p:cNvSpPr/>
          <p:nvPr/>
        </p:nvSpPr>
        <p:spPr>
          <a:xfrm rot="-2938341">
            <a:off x="4283053" y="5770224"/>
            <a:ext cx="9721895" cy="10809612"/>
          </a:xfrm>
          <a:custGeom>
            <a:avLst/>
            <a:gdLst/>
            <a:ahLst/>
            <a:cxnLst/>
            <a:rect l="l" t="t" r="r" b="b"/>
            <a:pathLst>
              <a:path w="9721895" h="10809612">
                <a:moveTo>
                  <a:pt x="0" y="0"/>
                </a:moveTo>
                <a:lnTo>
                  <a:pt x="9721895" y="0"/>
                </a:lnTo>
                <a:lnTo>
                  <a:pt x="9721895" y="10809612"/>
                </a:lnTo>
                <a:lnTo>
                  <a:pt x="0" y="10809612"/>
                </a:lnTo>
                <a:lnTo>
                  <a:pt x="0" y="0"/>
                </a:lnTo>
                <a:close/>
              </a:path>
            </a:pathLst>
          </a:custGeom>
          <a:blipFill>
            <a:blip r:embed="rId6"/>
            <a:stretch>
              <a:fillRect/>
            </a:stretch>
          </a:blipFill>
        </p:spPr>
      </p:sp>
      <p:sp>
        <p:nvSpPr>
          <p:cNvPr id="6" name="Freeform 6"/>
          <p:cNvSpPr/>
          <p:nvPr/>
        </p:nvSpPr>
        <p:spPr>
          <a:xfrm>
            <a:off x="-2672048" y="2558066"/>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6"/>
            <a:stretch>
              <a:fillRect/>
            </a:stretch>
          </a:blipFill>
        </p:spPr>
      </p:sp>
      <p:sp>
        <p:nvSpPr>
          <p:cNvPr id="7" name="Freeform 7"/>
          <p:cNvSpPr/>
          <p:nvPr/>
        </p:nvSpPr>
        <p:spPr>
          <a:xfrm rot="-1203235">
            <a:off x="156670" y="-1019161"/>
            <a:ext cx="9145556" cy="4738275"/>
          </a:xfrm>
          <a:custGeom>
            <a:avLst/>
            <a:gdLst/>
            <a:ahLst/>
            <a:cxnLst/>
            <a:rect l="l" t="t" r="r" b="b"/>
            <a:pathLst>
              <a:path w="9145556" h="4738275">
                <a:moveTo>
                  <a:pt x="0" y="0"/>
                </a:moveTo>
                <a:lnTo>
                  <a:pt x="9145556" y="0"/>
                </a:lnTo>
                <a:lnTo>
                  <a:pt x="9145556" y="4738275"/>
                </a:lnTo>
                <a:lnTo>
                  <a:pt x="0" y="4738275"/>
                </a:lnTo>
                <a:lnTo>
                  <a:pt x="0" y="0"/>
                </a:lnTo>
                <a:close/>
              </a:path>
            </a:pathLst>
          </a:custGeom>
          <a:blipFill>
            <a:blip r:embed="rId6"/>
            <a:stretch>
              <a:fillRect t="-114609"/>
            </a:stretch>
          </a:blipFill>
        </p:spPr>
      </p:sp>
      <p:sp>
        <p:nvSpPr>
          <p:cNvPr id="8" name="TextBox 8"/>
          <p:cNvSpPr txBox="1"/>
          <p:nvPr/>
        </p:nvSpPr>
        <p:spPr>
          <a:xfrm>
            <a:off x="8257835" y="2558066"/>
            <a:ext cx="9152475" cy="5424562"/>
          </a:xfrm>
          <a:prstGeom prst="rect">
            <a:avLst/>
          </a:prstGeom>
        </p:spPr>
        <p:txBody>
          <a:bodyPr wrap="square" lIns="0" tIns="0" rIns="0" bIns="0" rtlCol="0" anchor="t">
            <a:spAutoFit/>
          </a:bodyPr>
          <a:lstStyle/>
          <a:p>
            <a:pPr algn="ctr">
              <a:lnSpc>
                <a:spcPts val="14097"/>
              </a:lnSpc>
            </a:pPr>
            <a:r>
              <a:rPr lang="" sz="11100" dirty="0">
                <a:solidFill>
                  <a:srgbClr val="273384"/>
                </a:solidFill>
                <a:latin typeface="Eczar Bold"/>
              </a:rPr>
              <a:t>Medical Shop Management System </a:t>
            </a:r>
            <a:endParaRPr lang="en-US" sz="11100" dirty="0">
              <a:solidFill>
                <a:srgbClr val="273384"/>
              </a:solidFill>
              <a:latin typeface="Eczar Bold"/>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4986619">
            <a:off x="-2800762" y="3343677"/>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0926706" y="-3752582"/>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4"/>
            <a:stretch>
              <a:fillRect/>
            </a:stretch>
          </a:blipFill>
        </p:spPr>
      </p:sp>
      <p:sp>
        <p:nvSpPr>
          <p:cNvPr id="4" name="Freeform 4"/>
          <p:cNvSpPr/>
          <p:nvPr/>
        </p:nvSpPr>
        <p:spPr>
          <a:xfrm rot="-10338574">
            <a:off x="4569016" y="-5480084"/>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4"/>
            <a:stretch>
              <a:fillRect/>
            </a:stretch>
          </a:blipFill>
        </p:spPr>
      </p:sp>
      <p:sp>
        <p:nvSpPr>
          <p:cNvPr id="5" name="Freeform 5"/>
          <p:cNvSpPr/>
          <p:nvPr/>
        </p:nvSpPr>
        <p:spPr>
          <a:xfrm rot="9024995">
            <a:off x="-2679407" y="-4114800"/>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4"/>
            <a:stretch>
              <a:fillRect/>
            </a:stretch>
          </a:blipFill>
        </p:spPr>
      </p:sp>
      <p:sp>
        <p:nvSpPr>
          <p:cNvPr id="6" name="Freeform 6"/>
          <p:cNvSpPr/>
          <p:nvPr/>
        </p:nvSpPr>
        <p:spPr>
          <a:xfrm rot="-5936786" flipV="1">
            <a:off x="16141297" y="3404390"/>
            <a:ext cx="5029200" cy="4114800"/>
          </a:xfrm>
          <a:custGeom>
            <a:avLst/>
            <a:gdLst/>
            <a:ahLst/>
            <a:cxnLst/>
            <a:rect l="l" t="t" r="r" b="b"/>
            <a:pathLst>
              <a:path w="5029200" h="4114800">
                <a:moveTo>
                  <a:pt x="0" y="4114800"/>
                </a:moveTo>
                <a:lnTo>
                  <a:pt x="5029200" y="4114800"/>
                </a:lnTo>
                <a:lnTo>
                  <a:pt x="5029200" y="0"/>
                </a:lnTo>
                <a:lnTo>
                  <a:pt x="0" y="0"/>
                </a:lnTo>
                <a:lnTo>
                  <a:pt x="0" y="411480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8180711" y="-4904700"/>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sp>
      <p:sp>
        <p:nvSpPr>
          <p:cNvPr id="8" name="Freeform 8"/>
          <p:cNvSpPr/>
          <p:nvPr/>
        </p:nvSpPr>
        <p:spPr>
          <a:xfrm>
            <a:off x="-2672048" y="-5018174"/>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sp>
      <p:sp>
        <p:nvSpPr>
          <p:cNvPr id="9" name="Freeform 9"/>
          <p:cNvSpPr/>
          <p:nvPr/>
        </p:nvSpPr>
        <p:spPr>
          <a:xfrm rot="-6712665">
            <a:off x="-990270" y="7258855"/>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sp>
      <p:sp>
        <p:nvSpPr>
          <p:cNvPr id="10" name="Freeform 10"/>
          <p:cNvSpPr/>
          <p:nvPr/>
        </p:nvSpPr>
        <p:spPr>
          <a:xfrm rot="-1846334">
            <a:off x="10159120" y="5132492"/>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sp>
      <p:sp>
        <p:nvSpPr>
          <p:cNvPr id="11" name="TextBox 11"/>
          <p:cNvSpPr txBox="1"/>
          <p:nvPr/>
        </p:nvSpPr>
        <p:spPr>
          <a:xfrm>
            <a:off x="2725007" y="5019675"/>
            <a:ext cx="12837986" cy="2218556"/>
          </a:xfrm>
          <a:prstGeom prst="rect">
            <a:avLst/>
          </a:prstGeom>
        </p:spPr>
        <p:txBody>
          <a:bodyPr lIns="0" tIns="0" rIns="0" bIns="0" rtlCol="0" anchor="t">
            <a:spAutoFit/>
          </a:bodyPr>
          <a:lstStyle/>
          <a:p>
            <a:pPr algn="ctr">
              <a:lnSpc>
                <a:spcPts val="17271"/>
              </a:lnSpc>
            </a:pPr>
            <a:r>
              <a:rPr lang="en-US" sz="13599" dirty="0">
                <a:solidFill>
                  <a:srgbClr val="273384"/>
                </a:solidFill>
                <a:latin typeface="Eczar Bold"/>
                <a:ea typeface="Eczar Bold"/>
              </a:rPr>
              <a:t>﻿THANK YOU</a:t>
            </a:r>
            <a:r>
              <a:rPr lang="" sz="13599" dirty="0">
                <a:solidFill>
                  <a:srgbClr val="273384"/>
                </a:solidFill>
                <a:latin typeface="Eczar Bold"/>
                <a:ea typeface="Eczar Bold"/>
              </a:rPr>
              <a:t>!</a:t>
            </a:r>
            <a:endParaRPr lang="en-US" sz="13599" dirty="0">
              <a:solidFill>
                <a:srgbClr val="273384"/>
              </a:solidFill>
              <a:latin typeface="Eczar Bold"/>
              <a:ea typeface="Eczar Bold"/>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3" name="Freeform 3"/>
          <p:cNvSpPr/>
          <p:nvPr/>
        </p:nvSpPr>
        <p:spPr>
          <a:xfrm>
            <a:off x="-2721614" y="-2871414"/>
            <a:ext cx="6811586" cy="612475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2"/>
            <a:stretch>
              <a:fillRect/>
            </a:stretch>
          </a:blipFill>
        </p:spPr>
      </p:sp>
      <p:sp>
        <p:nvSpPr>
          <p:cNvPr id="4" name="Freeform 4"/>
          <p:cNvSpPr/>
          <p:nvPr/>
        </p:nvSpPr>
        <p:spPr>
          <a:xfrm rot="-7038826">
            <a:off x="-2108317" y="8113250"/>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rot="-2387424">
            <a:off x="-2163453" y="-5564578"/>
            <a:ext cx="7401497" cy="7985902"/>
          </a:xfrm>
          <a:custGeom>
            <a:avLst/>
            <a:gdLst/>
            <a:ahLst/>
            <a:cxnLst/>
            <a:rect l="l" t="t" r="r" b="b"/>
            <a:pathLst>
              <a:path w="7401497" h="7985902">
                <a:moveTo>
                  <a:pt x="0" y="0"/>
                </a:moveTo>
                <a:lnTo>
                  <a:pt x="7401496" y="0"/>
                </a:lnTo>
                <a:lnTo>
                  <a:pt x="7401496" y="7985902"/>
                </a:lnTo>
                <a:lnTo>
                  <a:pt x="0" y="7985902"/>
                </a:lnTo>
                <a:lnTo>
                  <a:pt x="0" y="0"/>
                </a:lnTo>
                <a:close/>
              </a:path>
            </a:pathLst>
          </a:custGeom>
          <a:blipFill>
            <a:blip r:embed="rId5"/>
            <a:stretch>
              <a:fillRect t="-3051"/>
            </a:stretch>
          </a:blipFill>
        </p:spPr>
      </p:sp>
      <p:sp>
        <p:nvSpPr>
          <p:cNvPr id="6" name="Freeform 6"/>
          <p:cNvSpPr/>
          <p:nvPr/>
        </p:nvSpPr>
        <p:spPr>
          <a:xfrm>
            <a:off x="13853507" y="5842179"/>
            <a:ext cx="6811586" cy="612475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2"/>
            <a:stretch>
              <a:fillRect/>
            </a:stretch>
          </a:blipFill>
        </p:spPr>
      </p:sp>
      <p:sp>
        <p:nvSpPr>
          <p:cNvPr id="7" name="Freeform 7"/>
          <p:cNvSpPr/>
          <p:nvPr/>
        </p:nvSpPr>
        <p:spPr>
          <a:xfrm rot="-7038826">
            <a:off x="16280231" y="3784779"/>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8" name="Freeform 8"/>
          <p:cNvSpPr/>
          <p:nvPr/>
        </p:nvSpPr>
        <p:spPr>
          <a:xfrm rot="-2387424">
            <a:off x="12747718" y="2963994"/>
            <a:ext cx="7401497" cy="7985902"/>
          </a:xfrm>
          <a:custGeom>
            <a:avLst/>
            <a:gdLst/>
            <a:ahLst/>
            <a:cxnLst/>
            <a:rect l="l" t="t" r="r" b="b"/>
            <a:pathLst>
              <a:path w="7401497" h="7985902">
                <a:moveTo>
                  <a:pt x="0" y="0"/>
                </a:moveTo>
                <a:lnTo>
                  <a:pt x="7401496" y="0"/>
                </a:lnTo>
                <a:lnTo>
                  <a:pt x="7401496" y="7985902"/>
                </a:lnTo>
                <a:lnTo>
                  <a:pt x="0" y="7985902"/>
                </a:lnTo>
                <a:lnTo>
                  <a:pt x="0" y="0"/>
                </a:lnTo>
                <a:close/>
              </a:path>
            </a:pathLst>
          </a:custGeom>
          <a:blipFill>
            <a:blip r:embed="rId5"/>
            <a:stretch>
              <a:fillRect t="-3051"/>
            </a:stretch>
          </a:blipFill>
        </p:spPr>
      </p:sp>
      <p:sp>
        <p:nvSpPr>
          <p:cNvPr id="11" name="TextBox 11"/>
          <p:cNvSpPr txBox="1"/>
          <p:nvPr/>
        </p:nvSpPr>
        <p:spPr>
          <a:xfrm>
            <a:off x="4249231" y="927202"/>
            <a:ext cx="9789538" cy="1436291"/>
          </a:xfrm>
          <a:prstGeom prst="rect">
            <a:avLst/>
          </a:prstGeom>
        </p:spPr>
        <p:txBody>
          <a:bodyPr wrap="square" lIns="0" tIns="0" rIns="0" bIns="0" rtlCol="0" anchor="t">
            <a:spAutoFit/>
          </a:bodyPr>
          <a:lstStyle/>
          <a:p>
            <a:pPr algn="ctr">
              <a:lnSpc>
                <a:spcPts val="11175"/>
              </a:lnSpc>
            </a:pPr>
            <a:r>
              <a:rPr lang="" sz="8799" dirty="0">
                <a:solidFill>
                  <a:srgbClr val="273384"/>
                </a:solidFill>
                <a:latin typeface="Eczar Bold"/>
                <a:ea typeface="Eczar Bold"/>
              </a:rPr>
              <a:t>Black Thunder </a:t>
            </a:r>
            <a:endParaRPr lang="en-US" sz="8799" dirty="0">
              <a:solidFill>
                <a:srgbClr val="273384"/>
              </a:solidFill>
              <a:latin typeface="Eczar Bold"/>
              <a:ea typeface="Eczar Bold"/>
            </a:endParaRPr>
          </a:p>
        </p:txBody>
      </p:sp>
      <p:pic>
        <p:nvPicPr>
          <p:cNvPr id="12" name="Picture 11">
            <a:extLst>
              <a:ext uri="{FF2B5EF4-FFF2-40B4-BE49-F238E27FC236}">
                <a16:creationId xmlns:a16="http://schemas.microsoft.com/office/drawing/2014/main" xmlns="" id="{BA7D3BDC-98B8-683E-B8A8-F14578DC53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38334" y="2634837"/>
            <a:ext cx="4830523" cy="459954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xmlns="" id="{9886902D-BE87-B978-4E92-A87940F135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9210" y="2553723"/>
            <a:ext cx="4761691" cy="460543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9">
            <a:extLst>
              <a:ext uri="{FF2B5EF4-FFF2-40B4-BE49-F238E27FC236}">
                <a16:creationId xmlns:a16="http://schemas.microsoft.com/office/drawing/2014/main" xmlns="" id="{E20F3382-2C5B-E7C4-B2C9-19DAC5C5F0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54721" y="2553723"/>
            <a:ext cx="4761691" cy="479917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3" name="TextBox 12">
            <a:extLst>
              <a:ext uri="{FF2B5EF4-FFF2-40B4-BE49-F238E27FC236}">
                <a16:creationId xmlns:a16="http://schemas.microsoft.com/office/drawing/2014/main" xmlns="" id="{BBDEF314-F7D9-7733-5C46-2DAECD221248}"/>
              </a:ext>
            </a:extLst>
          </p:cNvPr>
          <p:cNvSpPr txBox="1"/>
          <p:nvPr/>
        </p:nvSpPr>
        <p:spPr>
          <a:xfrm>
            <a:off x="11734803" y="7827883"/>
            <a:ext cx="7254303" cy="1354217"/>
          </a:xfrm>
          <a:prstGeom prst="rect">
            <a:avLst/>
          </a:prstGeom>
        </p:spPr>
        <p:txBody>
          <a:bodyPr wrap="square" lIns="0" tIns="0" rIns="0" bIns="0" rtlCol="0" anchor="t">
            <a:spAutoFit/>
          </a:bodyPr>
          <a:lstStyle>
            <a:defPPr>
              <a:defRPr lang="en-US"/>
            </a:defPPr>
            <a:lvl1pPr algn="ctr">
              <a:lnSpc>
                <a:spcPts val="11175"/>
              </a:lnSpc>
              <a:defRPr sz="8799">
                <a:solidFill>
                  <a:srgbClr val="273384"/>
                </a:solidFill>
                <a:latin typeface="Eczar Bold"/>
                <a:ea typeface="Eczar Bold"/>
              </a:defRPr>
            </a:lvl1pPr>
          </a:lstStyle>
          <a:p>
            <a:pPr>
              <a:lnSpc>
                <a:spcPct val="100000"/>
              </a:lnSpc>
            </a:pPr>
            <a:r>
              <a:rPr lang="" sz="4400" dirty="0" smtClean="0"/>
              <a:t>Md Rabby </a:t>
            </a:r>
            <a:r>
              <a:rPr lang="" sz="4400" dirty="0"/>
              <a:t>Khan</a:t>
            </a:r>
          </a:p>
          <a:p>
            <a:pPr>
              <a:lnSpc>
                <a:spcPct val="100000"/>
              </a:lnSpc>
            </a:pPr>
            <a:r>
              <a:rPr lang="" sz="4400" dirty="0"/>
              <a:t>1478</a:t>
            </a:r>
          </a:p>
        </p:txBody>
      </p:sp>
      <p:sp>
        <p:nvSpPr>
          <p:cNvPr id="14" name="TextBox 13">
            <a:extLst>
              <a:ext uri="{FF2B5EF4-FFF2-40B4-BE49-F238E27FC236}">
                <a16:creationId xmlns:a16="http://schemas.microsoft.com/office/drawing/2014/main" xmlns="" id="{BD9459ED-1891-84DF-3983-8907CD9CD36F}"/>
              </a:ext>
            </a:extLst>
          </p:cNvPr>
          <p:cNvSpPr txBox="1"/>
          <p:nvPr/>
        </p:nvSpPr>
        <p:spPr>
          <a:xfrm>
            <a:off x="6613799" y="7827883"/>
            <a:ext cx="5722769" cy="1354217"/>
          </a:xfrm>
          <a:prstGeom prst="rect">
            <a:avLst/>
          </a:prstGeom>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a:lnSpc>
                <a:spcPts val="11175"/>
              </a:lnSpc>
              <a:defRPr sz="4400">
                <a:solidFill>
                  <a:srgbClr val="273384"/>
                </a:solidFill>
                <a:latin typeface="Eczar Bold"/>
                <a:ea typeface="Eczar Bold"/>
              </a:defRPr>
            </a:lvl1pPr>
          </a:lstStyle>
          <a:p>
            <a:pPr>
              <a:lnSpc>
                <a:spcPct val="100000"/>
              </a:lnSpc>
            </a:pPr>
            <a:r>
              <a:rPr lang="" dirty="0"/>
              <a:t>Rahat Bin Sarkar 1287</a:t>
            </a:r>
          </a:p>
        </p:txBody>
      </p:sp>
      <p:sp>
        <p:nvSpPr>
          <p:cNvPr id="15" name="TextBox 14">
            <a:extLst>
              <a:ext uri="{FF2B5EF4-FFF2-40B4-BE49-F238E27FC236}">
                <a16:creationId xmlns:a16="http://schemas.microsoft.com/office/drawing/2014/main" xmlns="" id="{C57B2AD2-5ECA-1250-1878-DF94D52D0282}"/>
              </a:ext>
            </a:extLst>
          </p:cNvPr>
          <p:cNvSpPr txBox="1"/>
          <p:nvPr/>
        </p:nvSpPr>
        <p:spPr>
          <a:xfrm>
            <a:off x="-179704" y="7827883"/>
            <a:ext cx="7102222" cy="1354217"/>
          </a:xfrm>
          <a:prstGeom prst="rect">
            <a:avLst/>
          </a:prstGeom>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a:lnSpc>
                <a:spcPts val="11175"/>
              </a:lnSpc>
              <a:defRPr sz="4400">
                <a:solidFill>
                  <a:srgbClr val="273384"/>
                </a:solidFill>
                <a:latin typeface="Eczar Bold"/>
                <a:ea typeface="Eczar Bold"/>
              </a:defRPr>
            </a:lvl1pPr>
          </a:lstStyle>
          <a:p>
            <a:pPr>
              <a:lnSpc>
                <a:spcPct val="100000"/>
              </a:lnSpc>
            </a:pPr>
            <a:r>
              <a:rPr lang="" dirty="0"/>
              <a:t>MD. Mujahidul </a:t>
            </a:r>
            <a:r>
              <a:rPr lang="" dirty="0" smtClean="0"/>
              <a:t>Islam</a:t>
            </a:r>
          </a:p>
          <a:p>
            <a:pPr>
              <a:lnSpc>
                <a:spcPct val="100000"/>
              </a:lnSpc>
            </a:pPr>
            <a:r>
              <a:rPr lang="" dirty="0" smtClean="0"/>
              <a:t>1465</a:t>
            </a:r>
            <a:endParaRPr lang=""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grpSp>
        <p:nvGrpSpPr>
          <p:cNvPr id="2" name="Group 2"/>
          <p:cNvGrpSpPr/>
          <p:nvPr/>
        </p:nvGrpSpPr>
        <p:grpSpPr>
          <a:xfrm>
            <a:off x="8889120" y="1201467"/>
            <a:ext cx="771999" cy="771999"/>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grpSp>
        <p:nvGrpSpPr>
          <p:cNvPr id="4" name="Group 4"/>
          <p:cNvGrpSpPr/>
          <p:nvPr/>
        </p:nvGrpSpPr>
        <p:grpSpPr>
          <a:xfrm>
            <a:off x="8920785" y="2375173"/>
            <a:ext cx="771999" cy="771999"/>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grpSp>
        <p:nvGrpSpPr>
          <p:cNvPr id="6" name="Group 6"/>
          <p:cNvGrpSpPr/>
          <p:nvPr/>
        </p:nvGrpSpPr>
        <p:grpSpPr>
          <a:xfrm>
            <a:off x="8920785" y="5907771"/>
            <a:ext cx="771999" cy="771999"/>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grpSp>
        <p:nvGrpSpPr>
          <p:cNvPr id="8" name="Group 8"/>
          <p:cNvGrpSpPr/>
          <p:nvPr/>
        </p:nvGrpSpPr>
        <p:grpSpPr>
          <a:xfrm>
            <a:off x="8920785" y="4702290"/>
            <a:ext cx="771999" cy="771999"/>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grpSp>
        <p:nvGrpSpPr>
          <p:cNvPr id="10" name="Group 10"/>
          <p:cNvGrpSpPr/>
          <p:nvPr/>
        </p:nvGrpSpPr>
        <p:grpSpPr>
          <a:xfrm>
            <a:off x="8920785" y="7060770"/>
            <a:ext cx="771999" cy="771999"/>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sp>
        <p:nvSpPr>
          <p:cNvPr id="12" name="Freeform 12"/>
          <p:cNvSpPr/>
          <p:nvPr/>
        </p:nvSpPr>
        <p:spPr>
          <a:xfrm>
            <a:off x="-2221648" y="5143500"/>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13" name="Freeform 13"/>
          <p:cNvSpPr/>
          <p:nvPr/>
        </p:nvSpPr>
        <p:spPr>
          <a:xfrm>
            <a:off x="-1346159" y="3695460"/>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3"/>
            <a:stretch>
              <a:fillRect/>
            </a:stretch>
          </a:blipFill>
        </p:spPr>
      </p:sp>
      <p:sp>
        <p:nvSpPr>
          <p:cNvPr id="14" name="Freeform 14"/>
          <p:cNvSpPr/>
          <p:nvPr/>
        </p:nvSpPr>
        <p:spPr>
          <a:xfrm rot="1432000">
            <a:off x="3932771" y="-2412934"/>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5" name="TextBox 15"/>
          <p:cNvSpPr txBox="1"/>
          <p:nvPr/>
        </p:nvSpPr>
        <p:spPr>
          <a:xfrm>
            <a:off x="10336602" y="1181100"/>
            <a:ext cx="7322748" cy="788035"/>
          </a:xfrm>
          <a:prstGeom prst="rect">
            <a:avLst/>
          </a:prstGeom>
        </p:spPr>
        <p:txBody>
          <a:bodyPr lIns="0" tIns="0" rIns="0" bIns="0" rtlCol="0" anchor="t">
            <a:spAutoFit/>
          </a:bodyPr>
          <a:lstStyle/>
          <a:p>
            <a:pPr algn="l">
              <a:lnSpc>
                <a:spcPts val="6799"/>
              </a:lnSpc>
            </a:pPr>
            <a:r>
              <a:rPr lang="" sz="4000" b="1" dirty="0">
                <a:solidFill>
                  <a:srgbClr val="000000"/>
                </a:solidFill>
                <a:latin typeface="Raleway"/>
              </a:rPr>
              <a:t>Objective </a:t>
            </a:r>
            <a:endParaRPr lang="en-US" sz="4000" b="1" dirty="0">
              <a:solidFill>
                <a:srgbClr val="000000"/>
              </a:solidFill>
              <a:latin typeface="Raleway"/>
            </a:endParaRPr>
          </a:p>
        </p:txBody>
      </p:sp>
      <p:sp>
        <p:nvSpPr>
          <p:cNvPr id="16" name="TextBox 16"/>
          <p:cNvSpPr txBox="1"/>
          <p:nvPr/>
        </p:nvSpPr>
        <p:spPr>
          <a:xfrm>
            <a:off x="9002513" y="1191084"/>
            <a:ext cx="545211" cy="688086"/>
          </a:xfrm>
          <a:prstGeom prst="rect">
            <a:avLst/>
          </a:prstGeom>
        </p:spPr>
        <p:txBody>
          <a:bodyPr lIns="0" tIns="0" rIns="0" bIns="0" rtlCol="0" anchor="t">
            <a:spAutoFit/>
          </a:bodyPr>
          <a:lstStyle/>
          <a:p>
            <a:pPr algn="ctr">
              <a:lnSpc>
                <a:spcPts val="5652"/>
              </a:lnSpc>
            </a:pPr>
            <a:r>
              <a:rPr lang="en-US" sz="3600" dirty="0">
                <a:solidFill>
                  <a:srgbClr val="273384"/>
                </a:solidFill>
                <a:latin typeface="Raleway Bold"/>
              </a:rPr>
              <a:t>1</a:t>
            </a:r>
          </a:p>
        </p:txBody>
      </p:sp>
      <p:sp>
        <p:nvSpPr>
          <p:cNvPr id="17" name="TextBox 17"/>
          <p:cNvSpPr txBox="1"/>
          <p:nvPr/>
        </p:nvSpPr>
        <p:spPr>
          <a:xfrm>
            <a:off x="8986708" y="2336370"/>
            <a:ext cx="545211" cy="658642"/>
          </a:xfrm>
          <a:prstGeom prst="rect">
            <a:avLst/>
          </a:prstGeom>
        </p:spPr>
        <p:txBody>
          <a:bodyPr lIns="0" tIns="0" rIns="0" bIns="0" rtlCol="0" anchor="t">
            <a:spAutoFit/>
          </a:bodyPr>
          <a:lstStyle/>
          <a:p>
            <a:pPr marL="0" lvl="1" indent="0" algn="ctr">
              <a:lnSpc>
                <a:spcPts val="5652"/>
              </a:lnSpc>
              <a:spcBef>
                <a:spcPct val="0"/>
              </a:spcBef>
            </a:pPr>
            <a:r>
              <a:rPr lang="en-US" sz="3600" u="none" dirty="0" smtClean="0">
                <a:solidFill>
                  <a:srgbClr val="273384"/>
                </a:solidFill>
                <a:latin typeface="Raleway Bold"/>
              </a:rPr>
              <a:t> 2</a:t>
            </a:r>
            <a:endParaRPr lang="en-US" sz="3600" u="none" dirty="0">
              <a:solidFill>
                <a:srgbClr val="273384"/>
              </a:solidFill>
              <a:latin typeface="Raleway Bold"/>
            </a:endParaRPr>
          </a:p>
        </p:txBody>
      </p:sp>
      <p:sp>
        <p:nvSpPr>
          <p:cNvPr id="18" name="TextBox 18"/>
          <p:cNvSpPr txBox="1"/>
          <p:nvPr/>
        </p:nvSpPr>
        <p:spPr>
          <a:xfrm>
            <a:off x="9034179" y="5838079"/>
            <a:ext cx="545211" cy="658642"/>
          </a:xfrm>
          <a:prstGeom prst="rect">
            <a:avLst/>
          </a:prstGeom>
        </p:spPr>
        <p:txBody>
          <a:bodyPr lIns="0" tIns="0" rIns="0" bIns="0" rtlCol="0" anchor="t">
            <a:spAutoFit/>
          </a:bodyPr>
          <a:lstStyle/>
          <a:p>
            <a:pPr marL="0" lvl="1" indent="0" algn="ctr">
              <a:lnSpc>
                <a:spcPts val="5652"/>
              </a:lnSpc>
              <a:spcBef>
                <a:spcPct val="0"/>
              </a:spcBef>
            </a:pPr>
            <a:r>
              <a:rPr lang="" sz="3600" dirty="0">
                <a:solidFill>
                  <a:srgbClr val="273384"/>
                </a:solidFill>
                <a:latin typeface="Raleway Bold"/>
              </a:rPr>
              <a:t>5</a:t>
            </a:r>
            <a:endParaRPr lang="en-US" sz="3600" u="none" dirty="0">
              <a:solidFill>
                <a:srgbClr val="273384"/>
              </a:solidFill>
              <a:latin typeface="Raleway Bold"/>
            </a:endParaRPr>
          </a:p>
        </p:txBody>
      </p:sp>
      <p:sp>
        <p:nvSpPr>
          <p:cNvPr id="19" name="TextBox 19"/>
          <p:cNvSpPr txBox="1"/>
          <p:nvPr/>
        </p:nvSpPr>
        <p:spPr>
          <a:xfrm>
            <a:off x="8991600" y="4622370"/>
            <a:ext cx="545211" cy="658642"/>
          </a:xfrm>
          <a:prstGeom prst="rect">
            <a:avLst/>
          </a:prstGeom>
        </p:spPr>
        <p:txBody>
          <a:bodyPr lIns="0" tIns="0" rIns="0" bIns="0" rtlCol="0" anchor="t">
            <a:spAutoFit/>
          </a:bodyPr>
          <a:lstStyle/>
          <a:p>
            <a:pPr marL="0" lvl="1" indent="0" algn="ctr">
              <a:lnSpc>
                <a:spcPts val="5652"/>
              </a:lnSpc>
              <a:spcBef>
                <a:spcPct val="0"/>
              </a:spcBef>
            </a:pPr>
            <a:r>
              <a:rPr lang="" sz="3600" dirty="0">
                <a:solidFill>
                  <a:srgbClr val="273384"/>
                </a:solidFill>
                <a:latin typeface="Raleway Bold"/>
              </a:rPr>
              <a:t>4</a:t>
            </a:r>
            <a:endParaRPr lang="en-US" sz="3600" u="none" dirty="0">
              <a:solidFill>
                <a:srgbClr val="273384"/>
              </a:solidFill>
              <a:latin typeface="Raleway Bold"/>
            </a:endParaRPr>
          </a:p>
        </p:txBody>
      </p:sp>
      <p:sp>
        <p:nvSpPr>
          <p:cNvPr id="20" name="TextBox 20"/>
          <p:cNvSpPr txBox="1"/>
          <p:nvPr/>
        </p:nvSpPr>
        <p:spPr>
          <a:xfrm>
            <a:off x="9002513" y="7070769"/>
            <a:ext cx="545211" cy="658642"/>
          </a:xfrm>
          <a:prstGeom prst="rect">
            <a:avLst/>
          </a:prstGeom>
        </p:spPr>
        <p:txBody>
          <a:bodyPr lIns="0" tIns="0" rIns="0" bIns="0" rtlCol="0" anchor="t">
            <a:spAutoFit/>
          </a:bodyPr>
          <a:lstStyle/>
          <a:p>
            <a:pPr marL="0" lvl="1" indent="0" algn="ctr">
              <a:lnSpc>
                <a:spcPts val="5652"/>
              </a:lnSpc>
              <a:spcBef>
                <a:spcPct val="0"/>
              </a:spcBef>
            </a:pPr>
            <a:r>
              <a:rPr lang="" sz="3600" dirty="0">
                <a:solidFill>
                  <a:srgbClr val="273384"/>
                </a:solidFill>
                <a:latin typeface="Raleway Bold"/>
              </a:rPr>
              <a:t>6</a:t>
            </a:r>
            <a:endParaRPr lang="en-US" sz="3600" u="none" dirty="0">
              <a:solidFill>
                <a:srgbClr val="273384"/>
              </a:solidFill>
              <a:latin typeface="Raleway Bold"/>
            </a:endParaRPr>
          </a:p>
        </p:txBody>
      </p:sp>
      <p:sp>
        <p:nvSpPr>
          <p:cNvPr id="21" name="TextBox 21"/>
          <p:cNvSpPr txBox="1"/>
          <p:nvPr/>
        </p:nvSpPr>
        <p:spPr>
          <a:xfrm>
            <a:off x="1730661" y="3034407"/>
            <a:ext cx="6456699" cy="2718693"/>
          </a:xfrm>
          <a:prstGeom prst="rect">
            <a:avLst/>
          </a:prstGeom>
        </p:spPr>
        <p:txBody>
          <a:bodyPr lIns="0" tIns="0" rIns="0" bIns="0" rtlCol="0" anchor="t">
            <a:spAutoFit/>
          </a:bodyPr>
          <a:lstStyle/>
          <a:p>
            <a:pPr marL="0" lvl="0" indent="0" algn="ctr">
              <a:lnSpc>
                <a:spcPts val="10559"/>
              </a:lnSpc>
              <a:spcBef>
                <a:spcPct val="0"/>
              </a:spcBef>
            </a:pPr>
            <a:r>
              <a:rPr lang="en-US" sz="8799" dirty="0">
                <a:solidFill>
                  <a:srgbClr val="273384"/>
                </a:solidFill>
                <a:latin typeface="Eczar Bold"/>
                <a:ea typeface="Eczar Bold"/>
              </a:rPr>
              <a:t>﻿Table Of Contents</a:t>
            </a:r>
          </a:p>
        </p:txBody>
      </p:sp>
      <p:sp>
        <p:nvSpPr>
          <p:cNvPr id="22" name="Freeform 22"/>
          <p:cNvSpPr/>
          <p:nvPr/>
        </p:nvSpPr>
        <p:spPr>
          <a:xfrm rot="-1149178">
            <a:off x="15144750" y="8594576"/>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3" name="Freeform 23"/>
          <p:cNvSpPr/>
          <p:nvPr/>
        </p:nvSpPr>
        <p:spPr>
          <a:xfrm>
            <a:off x="-470670" y="-5686232"/>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3"/>
            <a:stretch>
              <a:fillRect/>
            </a:stretch>
          </a:blipFill>
        </p:spPr>
      </p:sp>
      <p:sp>
        <p:nvSpPr>
          <p:cNvPr id="24" name="Freeform 24"/>
          <p:cNvSpPr/>
          <p:nvPr/>
        </p:nvSpPr>
        <p:spPr>
          <a:xfrm>
            <a:off x="15899926" y="3845880"/>
            <a:ext cx="5371687" cy="5972688"/>
          </a:xfrm>
          <a:custGeom>
            <a:avLst/>
            <a:gdLst/>
            <a:ahLst/>
            <a:cxnLst/>
            <a:rect l="l" t="t" r="r" b="b"/>
            <a:pathLst>
              <a:path w="5371687" h="5972688">
                <a:moveTo>
                  <a:pt x="0" y="0"/>
                </a:moveTo>
                <a:lnTo>
                  <a:pt x="5371687" y="0"/>
                </a:lnTo>
                <a:lnTo>
                  <a:pt x="5371687" y="5972688"/>
                </a:lnTo>
                <a:lnTo>
                  <a:pt x="0" y="5972688"/>
                </a:lnTo>
                <a:lnTo>
                  <a:pt x="0" y="0"/>
                </a:lnTo>
                <a:close/>
              </a:path>
            </a:pathLst>
          </a:custGeom>
          <a:blipFill>
            <a:blip r:embed="rId3"/>
            <a:stretch>
              <a:fillRect/>
            </a:stretch>
          </a:blipFill>
        </p:spPr>
      </p:sp>
      <p:sp>
        <p:nvSpPr>
          <p:cNvPr id="25" name="TextBox 25"/>
          <p:cNvSpPr txBox="1"/>
          <p:nvPr/>
        </p:nvSpPr>
        <p:spPr>
          <a:xfrm>
            <a:off x="10336602" y="2234135"/>
            <a:ext cx="7322748" cy="788035"/>
          </a:xfrm>
          <a:prstGeom prst="rect">
            <a:avLst/>
          </a:prstGeom>
        </p:spPr>
        <p:txBody>
          <a:bodyPr lIns="0" tIns="0" rIns="0" bIns="0" rtlCol="0" anchor="t">
            <a:spAutoFit/>
          </a:bodyPr>
          <a:lstStyle/>
          <a:p>
            <a:pPr algn="l">
              <a:lnSpc>
                <a:spcPts val="6799"/>
              </a:lnSpc>
            </a:pPr>
            <a:r>
              <a:rPr lang="" sz="4000" b="1" dirty="0">
                <a:solidFill>
                  <a:srgbClr val="000000"/>
                </a:solidFill>
                <a:latin typeface="Raleway"/>
              </a:rPr>
              <a:t>Purpose </a:t>
            </a:r>
            <a:endParaRPr lang="en-US" sz="4000" b="1" dirty="0">
              <a:solidFill>
                <a:srgbClr val="000000"/>
              </a:solidFill>
              <a:latin typeface="Raleway"/>
            </a:endParaRPr>
          </a:p>
        </p:txBody>
      </p:sp>
      <p:sp>
        <p:nvSpPr>
          <p:cNvPr id="26" name="TextBox 26"/>
          <p:cNvSpPr txBox="1"/>
          <p:nvPr/>
        </p:nvSpPr>
        <p:spPr>
          <a:xfrm>
            <a:off x="10274206" y="3403170"/>
            <a:ext cx="7322748" cy="788035"/>
          </a:xfrm>
          <a:prstGeom prst="rect">
            <a:avLst/>
          </a:prstGeom>
        </p:spPr>
        <p:txBody>
          <a:bodyPr lIns="0" tIns="0" rIns="0" bIns="0" rtlCol="0" anchor="t">
            <a:spAutoFit/>
          </a:bodyPr>
          <a:lstStyle/>
          <a:p>
            <a:pPr algn="l">
              <a:lnSpc>
                <a:spcPts val="6799"/>
              </a:lnSpc>
            </a:pPr>
            <a:r>
              <a:rPr lang="" sz="4000" b="1" dirty="0">
                <a:solidFill>
                  <a:srgbClr val="000000"/>
                </a:solidFill>
                <a:latin typeface="Raleway"/>
              </a:rPr>
              <a:t>Scope of the system </a:t>
            </a:r>
            <a:endParaRPr lang="en-US" sz="3399" b="1" dirty="0">
              <a:solidFill>
                <a:srgbClr val="000000"/>
              </a:solidFill>
              <a:latin typeface="Raleway"/>
            </a:endParaRPr>
          </a:p>
        </p:txBody>
      </p:sp>
      <p:sp>
        <p:nvSpPr>
          <p:cNvPr id="27" name="TextBox 27"/>
          <p:cNvSpPr txBox="1"/>
          <p:nvPr/>
        </p:nvSpPr>
        <p:spPr>
          <a:xfrm>
            <a:off x="10256986" y="4607683"/>
            <a:ext cx="7322748" cy="776687"/>
          </a:xfrm>
          <a:prstGeom prst="rect">
            <a:avLst/>
          </a:prstGeom>
        </p:spPr>
        <p:txBody>
          <a:bodyPr lIns="0" tIns="0" rIns="0" bIns="0" rtlCol="0" anchor="t">
            <a:spAutoFit/>
          </a:bodyPr>
          <a:lstStyle/>
          <a:p>
            <a:pPr algn="l">
              <a:lnSpc>
                <a:spcPts val="6799"/>
              </a:lnSpc>
            </a:pPr>
            <a:r>
              <a:rPr lang="" sz="4000" b="1" dirty="0">
                <a:solidFill>
                  <a:srgbClr val="000000"/>
                </a:solidFill>
                <a:latin typeface="Raleway"/>
              </a:rPr>
              <a:t>Tools and Technology </a:t>
            </a:r>
            <a:endParaRPr lang="en-US" sz="4000" b="1" dirty="0">
              <a:solidFill>
                <a:srgbClr val="000000"/>
              </a:solidFill>
              <a:latin typeface="Raleway"/>
            </a:endParaRPr>
          </a:p>
        </p:txBody>
      </p:sp>
      <p:sp>
        <p:nvSpPr>
          <p:cNvPr id="28" name="TextBox 28"/>
          <p:cNvSpPr txBox="1"/>
          <p:nvPr/>
        </p:nvSpPr>
        <p:spPr>
          <a:xfrm>
            <a:off x="10329999" y="5765370"/>
            <a:ext cx="7322748" cy="1648721"/>
          </a:xfrm>
          <a:prstGeom prst="rect">
            <a:avLst/>
          </a:prstGeom>
        </p:spPr>
        <p:txBody>
          <a:bodyPr lIns="0" tIns="0" rIns="0" bIns="0" rtlCol="0" anchor="t">
            <a:spAutoFit/>
          </a:bodyPr>
          <a:lstStyle/>
          <a:p>
            <a:pPr algn="l">
              <a:lnSpc>
                <a:spcPts val="6799"/>
              </a:lnSpc>
            </a:pPr>
            <a:r>
              <a:rPr lang="" sz="4000" b="1" dirty="0">
                <a:solidFill>
                  <a:srgbClr val="000000"/>
                </a:solidFill>
                <a:latin typeface="Raleway"/>
              </a:rPr>
              <a:t>Future Technology Integration </a:t>
            </a:r>
            <a:endParaRPr lang="en-US" sz="4000" b="1" dirty="0">
              <a:solidFill>
                <a:srgbClr val="000000"/>
              </a:solidFill>
              <a:latin typeface="Raleway"/>
            </a:endParaRPr>
          </a:p>
        </p:txBody>
      </p:sp>
      <p:grpSp>
        <p:nvGrpSpPr>
          <p:cNvPr id="31" name="Group 4">
            <a:extLst>
              <a:ext uri="{FF2B5EF4-FFF2-40B4-BE49-F238E27FC236}">
                <a16:creationId xmlns:a16="http://schemas.microsoft.com/office/drawing/2014/main" xmlns="" id="{C613A165-408C-B97C-654C-754708877547}"/>
              </a:ext>
            </a:extLst>
          </p:cNvPr>
          <p:cNvGrpSpPr/>
          <p:nvPr/>
        </p:nvGrpSpPr>
        <p:grpSpPr>
          <a:xfrm>
            <a:off x="8926995" y="3545571"/>
            <a:ext cx="771999" cy="771999"/>
            <a:chOff x="0" y="0"/>
            <a:chExt cx="6350000" cy="6350000"/>
          </a:xfrm>
        </p:grpSpPr>
        <p:sp>
          <p:nvSpPr>
            <p:cNvPr id="30" name="Freeform 5">
              <a:extLst>
                <a:ext uri="{FF2B5EF4-FFF2-40B4-BE49-F238E27FC236}">
                  <a16:creationId xmlns:a16="http://schemas.microsoft.com/office/drawing/2014/main" xmlns="" id="{64FF8C3E-CB7C-C456-E294-9B452C08AE68}"/>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sp>
        <p:nvSpPr>
          <p:cNvPr id="35" name="TextBox 34">
            <a:extLst>
              <a:ext uri="{FF2B5EF4-FFF2-40B4-BE49-F238E27FC236}">
                <a16:creationId xmlns:a16="http://schemas.microsoft.com/office/drawing/2014/main" xmlns="" id="{89899DC2-CFBC-6A15-F56C-6908657E854C}"/>
              </a:ext>
            </a:extLst>
          </p:cNvPr>
          <p:cNvSpPr txBox="1"/>
          <p:nvPr/>
        </p:nvSpPr>
        <p:spPr>
          <a:xfrm>
            <a:off x="9189280" y="3668346"/>
            <a:ext cx="1828800" cy="553998"/>
          </a:xfrm>
          <a:prstGeom prst="rect">
            <a:avLst/>
          </a:prstGeom>
        </p:spPr>
        <p:txBody>
          <a:bodyPr lIns="0" tIns="0" rIns="0" bIns="0" rtlCol="0" anchor="t">
            <a:spAutoFit/>
          </a:bodyPr>
          <a:lstStyle>
            <a:defPPr>
              <a:defRPr lang="en-US"/>
            </a:defPPr>
            <a:lvl2pPr marL="0" lvl="1" indent="0" algn="ctr">
              <a:lnSpc>
                <a:spcPts val="5652"/>
              </a:lnSpc>
              <a:spcBef>
                <a:spcPct val="0"/>
              </a:spcBef>
              <a:defRPr sz="3600">
                <a:solidFill>
                  <a:srgbClr val="273384"/>
                </a:solidFill>
                <a:latin typeface="Raleway Bold"/>
              </a:defRPr>
            </a:lvl2pPr>
          </a:lstStyle>
          <a:p>
            <a:r>
              <a:rPr lang="" sz="3600" b="1" dirty="0">
                <a:solidFill>
                  <a:srgbClr val="002060"/>
                </a:solidFill>
              </a:rPr>
              <a:t>3</a:t>
            </a:r>
          </a:p>
        </p:txBody>
      </p:sp>
      <p:sp>
        <p:nvSpPr>
          <p:cNvPr id="36" name="TextBox 35">
            <a:extLst>
              <a:ext uri="{FF2B5EF4-FFF2-40B4-BE49-F238E27FC236}">
                <a16:creationId xmlns:a16="http://schemas.microsoft.com/office/drawing/2014/main" xmlns="" id="{9ED21104-21F4-D196-C11B-2826A645E803}"/>
              </a:ext>
            </a:extLst>
          </p:cNvPr>
          <p:cNvSpPr txBox="1"/>
          <p:nvPr/>
        </p:nvSpPr>
        <p:spPr>
          <a:xfrm>
            <a:off x="10336602" y="6908370"/>
            <a:ext cx="6122598" cy="872034"/>
          </a:xfrm>
          <a:prstGeom prst="rect">
            <a:avLst/>
          </a:prstGeom>
        </p:spPr>
        <p:txBody>
          <a:bodyPr wrap="square" lIns="0" tIns="0" rIns="0" bIns="0" rtlCol="0" anchor="t">
            <a:spAutoFit/>
          </a:bodyPr>
          <a:lstStyle>
            <a:defPPr>
              <a:defRPr lang="en-US"/>
            </a:defPPr>
            <a:lvl1pPr>
              <a:lnSpc>
                <a:spcPts val="6799"/>
              </a:lnSpc>
              <a:defRPr sz="4000" b="1">
                <a:solidFill>
                  <a:srgbClr val="000000"/>
                </a:solidFill>
                <a:latin typeface="Raleway"/>
              </a:defRPr>
            </a:lvl1pPr>
          </a:lstStyle>
          <a:p>
            <a:r>
              <a:rPr lang="" dirty="0"/>
              <a:t>Demonstrative </a:t>
            </a:r>
            <a:r>
              <a:rPr lang="" dirty="0" smtClean="0"/>
              <a:t>of Project</a:t>
            </a:r>
            <a:endParaRPr lang="" dirty="0"/>
          </a:p>
        </p:txBody>
      </p:sp>
      <p:grpSp>
        <p:nvGrpSpPr>
          <p:cNvPr id="33" name="Group 10"/>
          <p:cNvGrpSpPr/>
          <p:nvPr/>
        </p:nvGrpSpPr>
        <p:grpSpPr>
          <a:xfrm>
            <a:off x="8915400" y="8150470"/>
            <a:ext cx="771999" cy="771999"/>
            <a:chOff x="0" y="0"/>
            <a:chExt cx="6350000" cy="6350000"/>
          </a:xfrm>
        </p:grpSpPr>
        <p:sp>
          <p:nvSpPr>
            <p:cNvPr id="34"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sp>
        <p:nvSpPr>
          <p:cNvPr id="37" name="TextBox 20"/>
          <p:cNvSpPr txBox="1"/>
          <p:nvPr/>
        </p:nvSpPr>
        <p:spPr>
          <a:xfrm>
            <a:off x="9055989" y="8115300"/>
            <a:ext cx="545211" cy="730969"/>
          </a:xfrm>
          <a:prstGeom prst="rect">
            <a:avLst/>
          </a:prstGeom>
        </p:spPr>
        <p:txBody>
          <a:bodyPr lIns="0" tIns="0" rIns="0" bIns="0" rtlCol="0" anchor="t">
            <a:spAutoFit/>
          </a:bodyPr>
          <a:lstStyle/>
          <a:p>
            <a:pPr marL="0" lvl="1" indent="0" algn="ctr">
              <a:lnSpc>
                <a:spcPts val="5652"/>
              </a:lnSpc>
              <a:spcBef>
                <a:spcPct val="0"/>
              </a:spcBef>
            </a:pPr>
            <a:r>
              <a:rPr lang="" sz="3600" dirty="0">
                <a:solidFill>
                  <a:srgbClr val="273384"/>
                </a:solidFill>
                <a:latin typeface="Raleway Bold"/>
              </a:rPr>
              <a:t>7</a:t>
            </a:r>
            <a:endParaRPr lang="en-US" sz="3600" u="none" dirty="0">
              <a:solidFill>
                <a:srgbClr val="273384"/>
              </a:solidFill>
              <a:latin typeface="Raleway Bold"/>
            </a:endParaRPr>
          </a:p>
        </p:txBody>
      </p:sp>
      <p:sp>
        <p:nvSpPr>
          <p:cNvPr id="38" name="TextBox 37">
            <a:extLst>
              <a:ext uri="{FF2B5EF4-FFF2-40B4-BE49-F238E27FC236}">
                <a16:creationId xmlns:a16="http://schemas.microsoft.com/office/drawing/2014/main" xmlns="" id="{9ED21104-21F4-D196-C11B-2826A645E803}"/>
              </a:ext>
            </a:extLst>
          </p:cNvPr>
          <p:cNvSpPr txBox="1"/>
          <p:nvPr/>
        </p:nvSpPr>
        <p:spPr>
          <a:xfrm>
            <a:off x="10319851" y="8024413"/>
            <a:ext cx="5148749" cy="776687"/>
          </a:xfrm>
          <a:prstGeom prst="rect">
            <a:avLst/>
          </a:prstGeom>
        </p:spPr>
        <p:txBody>
          <a:bodyPr lIns="0" tIns="0" rIns="0" bIns="0" rtlCol="0" anchor="t">
            <a:spAutoFit/>
          </a:bodyPr>
          <a:lstStyle>
            <a:defPPr>
              <a:defRPr lang="en-US"/>
            </a:defPPr>
            <a:lvl1pPr>
              <a:lnSpc>
                <a:spcPts val="6799"/>
              </a:lnSpc>
              <a:defRPr sz="4000" b="1">
                <a:solidFill>
                  <a:srgbClr val="000000"/>
                </a:solidFill>
                <a:latin typeface="Raleway"/>
              </a:defRPr>
            </a:lvl1pPr>
          </a:lstStyle>
          <a:p>
            <a:r>
              <a:rPr lang="" dirty="0" smtClean="0"/>
              <a:t>Conclusion</a:t>
            </a:r>
            <a:endParaRPr lang=""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a:off x="5198919" y="3063602"/>
            <a:ext cx="7890162" cy="122645"/>
          </a:xfrm>
          <a:custGeom>
            <a:avLst/>
            <a:gdLst/>
            <a:ahLst/>
            <a:cxnLst/>
            <a:rect l="l" t="t" r="r" b="b"/>
            <a:pathLst>
              <a:path w="7890162" h="122645">
                <a:moveTo>
                  <a:pt x="0" y="0"/>
                </a:moveTo>
                <a:lnTo>
                  <a:pt x="7890162" y="0"/>
                </a:lnTo>
                <a:lnTo>
                  <a:pt x="7890162" y="122645"/>
                </a:lnTo>
                <a:lnTo>
                  <a:pt x="0" y="12264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2792599">
            <a:off x="15869006" y="6270652"/>
            <a:ext cx="3938319" cy="3222261"/>
          </a:xfrm>
          <a:custGeom>
            <a:avLst/>
            <a:gdLst/>
            <a:ahLst/>
            <a:cxnLst/>
            <a:rect l="l" t="t" r="r" b="b"/>
            <a:pathLst>
              <a:path w="3938319" h="3222261">
                <a:moveTo>
                  <a:pt x="0" y="0"/>
                </a:moveTo>
                <a:lnTo>
                  <a:pt x="3938319" y="0"/>
                </a:lnTo>
                <a:lnTo>
                  <a:pt x="3938319" y="3222261"/>
                </a:lnTo>
                <a:lnTo>
                  <a:pt x="0" y="322226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rot="1593932">
            <a:off x="12348771" y="-1959981"/>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6"/>
            <a:stretch>
              <a:fillRect/>
            </a:stretch>
          </a:blipFill>
        </p:spPr>
        <p:txBody>
          <a:bodyPr/>
          <a:lstStyle/>
          <a:p>
            <a:endParaRPr lang="" dirty="0"/>
          </a:p>
        </p:txBody>
      </p:sp>
      <p:sp>
        <p:nvSpPr>
          <p:cNvPr id="5" name="Freeform 5"/>
          <p:cNvSpPr/>
          <p:nvPr/>
        </p:nvSpPr>
        <p:spPr>
          <a:xfrm rot="5970019">
            <a:off x="13558552" y="-3859282"/>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7"/>
            <a:stretch>
              <a:fillRect/>
            </a:stretch>
          </a:blipFill>
        </p:spPr>
      </p:sp>
      <p:sp>
        <p:nvSpPr>
          <p:cNvPr id="6" name="TextBox 6"/>
          <p:cNvSpPr txBox="1"/>
          <p:nvPr/>
        </p:nvSpPr>
        <p:spPr>
          <a:xfrm>
            <a:off x="4317331" y="699937"/>
            <a:ext cx="7890162" cy="1436291"/>
          </a:xfrm>
          <a:prstGeom prst="rect">
            <a:avLst/>
          </a:prstGeom>
        </p:spPr>
        <p:txBody>
          <a:bodyPr lIns="0" tIns="0" rIns="0" bIns="0" rtlCol="0" anchor="t">
            <a:spAutoFit/>
          </a:bodyPr>
          <a:lstStyle/>
          <a:p>
            <a:pPr algn="ctr">
              <a:lnSpc>
                <a:spcPts val="11175"/>
              </a:lnSpc>
            </a:pPr>
            <a:r>
              <a:rPr lang="" sz="8799" dirty="0">
                <a:solidFill>
                  <a:srgbClr val="273384"/>
                </a:solidFill>
                <a:latin typeface="Eczar Bold"/>
                <a:ea typeface="Eczar Bold"/>
              </a:rPr>
              <a:t>Objective </a:t>
            </a:r>
            <a:endParaRPr lang="en-US" sz="8799" dirty="0">
              <a:solidFill>
                <a:srgbClr val="273384"/>
              </a:solidFill>
              <a:latin typeface="Eczar Bold"/>
              <a:ea typeface="Eczar Bold"/>
            </a:endParaRPr>
          </a:p>
        </p:txBody>
      </p:sp>
      <p:sp>
        <p:nvSpPr>
          <p:cNvPr id="7" name="Freeform 7"/>
          <p:cNvSpPr/>
          <p:nvPr/>
        </p:nvSpPr>
        <p:spPr>
          <a:xfrm>
            <a:off x="-869853" y="5486745"/>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7"/>
            <a:stretch>
              <a:fillRect/>
            </a:stretch>
          </a:blipFill>
        </p:spPr>
      </p:sp>
      <p:sp>
        <p:nvSpPr>
          <p:cNvPr id="8" name="TextBox 8"/>
          <p:cNvSpPr txBox="1"/>
          <p:nvPr/>
        </p:nvSpPr>
        <p:spPr>
          <a:xfrm>
            <a:off x="1988596" y="2445353"/>
            <a:ext cx="13927680" cy="6847067"/>
          </a:xfrm>
          <a:prstGeom prst="rect">
            <a:avLst/>
          </a:prstGeom>
        </p:spPr>
        <p:txBody>
          <a:bodyPr wrap="square" lIns="0" tIns="0" rIns="0" bIns="0" rtlCol="0" anchor="t">
            <a:spAutoFit/>
          </a:bodyPr>
          <a:lstStyle/>
          <a:p>
            <a:pPr>
              <a:lnSpc>
                <a:spcPts val="4890"/>
              </a:lnSpc>
            </a:pPr>
            <a:r>
              <a:rPr lang="" sz="3000" dirty="0">
                <a:solidFill>
                  <a:schemeClr val="accent1"/>
                </a:solidFill>
                <a:latin typeface="Raleway"/>
              </a:rPr>
              <a:t>The goal of this course is to introduce the students to the concept of a modern operating system practically. The main objectives of this course are,</a:t>
            </a:r>
            <a:r>
              <a:rPr lang="" sz="3000" dirty="0">
                <a:solidFill>
                  <a:srgbClr val="000000"/>
                </a:solidFill>
                <a:latin typeface="Raleway"/>
              </a:rPr>
              <a:t>
</a:t>
            </a:r>
          </a:p>
          <a:p>
            <a:pPr>
              <a:lnSpc>
                <a:spcPts val="4890"/>
              </a:lnSpc>
            </a:pPr>
            <a:r>
              <a:rPr lang="" sz="3000" dirty="0">
                <a:solidFill>
                  <a:srgbClr val="000000"/>
                </a:solidFill>
                <a:latin typeface="Raleway"/>
              </a:rPr>
              <a:t>1.  To develop a course project from scratch using the C programming language.
2.  Learning advanced C programming and multi-dimensional usage of that.
3.  To write code for controlling processes and threads in Modern environment.
4.   To formulate the requirement specification, through design of the logical solution and implementation.
5.   To learn the evaluation of the solution with documentation and writing a report for the course project.</a:t>
            </a:r>
            <a:endParaRPr lang="en-US" sz="3000" dirty="0">
              <a:solidFill>
                <a:srgbClr val="000000"/>
              </a:solidFill>
              <a:latin typeface="Raleway"/>
            </a:endParaRPr>
          </a:p>
        </p:txBody>
      </p:sp>
      <p:sp>
        <p:nvSpPr>
          <p:cNvPr id="9" name="Freeform 9"/>
          <p:cNvSpPr/>
          <p:nvPr/>
        </p:nvSpPr>
        <p:spPr>
          <a:xfrm rot="3451795">
            <a:off x="-6195830" y="4592850"/>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6"/>
            <a:stretch>
              <a:fillRect/>
            </a:stretch>
          </a:blipFill>
        </p:spPr>
      </p:sp>
      <p:sp>
        <p:nvSpPr>
          <p:cNvPr id="10" name="Freeform 10"/>
          <p:cNvSpPr/>
          <p:nvPr/>
        </p:nvSpPr>
        <p:spPr>
          <a:xfrm rot="-4917954">
            <a:off x="-5956109" y="2065009"/>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7"/>
            <a:stretch>
              <a:fillRect/>
            </a:stretch>
          </a:blipFill>
        </p:spPr>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5895254">
            <a:off x="16212628" y="5842304"/>
            <a:ext cx="3548560" cy="2903368"/>
          </a:xfrm>
          <a:custGeom>
            <a:avLst/>
            <a:gdLst/>
            <a:ahLst/>
            <a:cxnLst/>
            <a:rect l="l" t="t" r="r" b="b"/>
            <a:pathLst>
              <a:path w="3548560" h="2903368">
                <a:moveTo>
                  <a:pt x="0" y="0"/>
                </a:moveTo>
                <a:lnTo>
                  <a:pt x="3548560" y="0"/>
                </a:lnTo>
                <a:lnTo>
                  <a:pt x="3548560" y="2903368"/>
                </a:lnTo>
                <a:lnTo>
                  <a:pt x="0" y="290336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1424568">
            <a:off x="12391678" y="7122963"/>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4"/>
            <a:stretch>
              <a:fillRect/>
            </a:stretch>
          </a:blipFill>
        </p:spPr>
      </p:sp>
      <p:sp>
        <p:nvSpPr>
          <p:cNvPr id="4" name="Freeform 4"/>
          <p:cNvSpPr/>
          <p:nvPr/>
        </p:nvSpPr>
        <p:spPr>
          <a:xfrm rot="-1587989">
            <a:off x="11830173" y="5498252"/>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sp>
      <p:sp>
        <p:nvSpPr>
          <p:cNvPr id="5" name="Freeform 5"/>
          <p:cNvSpPr/>
          <p:nvPr/>
        </p:nvSpPr>
        <p:spPr>
          <a:xfrm rot="-5895254">
            <a:off x="-1289031" y="2433504"/>
            <a:ext cx="3548560" cy="2903368"/>
          </a:xfrm>
          <a:custGeom>
            <a:avLst/>
            <a:gdLst/>
            <a:ahLst/>
            <a:cxnLst/>
            <a:rect l="l" t="t" r="r" b="b"/>
            <a:pathLst>
              <a:path w="3548560" h="2903368">
                <a:moveTo>
                  <a:pt x="0" y="0"/>
                </a:moveTo>
                <a:lnTo>
                  <a:pt x="3548560" y="0"/>
                </a:lnTo>
                <a:lnTo>
                  <a:pt x="3548560" y="2903367"/>
                </a:lnTo>
                <a:lnTo>
                  <a:pt x="0" y="290336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rot="-3866906">
            <a:off x="-782807" y="-4309805"/>
            <a:ext cx="6545961" cy="8229600"/>
          </a:xfrm>
          <a:custGeom>
            <a:avLst/>
            <a:gdLst/>
            <a:ahLst/>
            <a:cxnLst/>
            <a:rect l="l" t="t" r="r" b="b"/>
            <a:pathLst>
              <a:path w="6545961" h="8229600">
                <a:moveTo>
                  <a:pt x="0" y="0"/>
                </a:moveTo>
                <a:lnTo>
                  <a:pt x="6545961" y="0"/>
                </a:lnTo>
                <a:lnTo>
                  <a:pt x="6545961" y="8229600"/>
                </a:lnTo>
                <a:lnTo>
                  <a:pt x="0" y="8229600"/>
                </a:lnTo>
                <a:lnTo>
                  <a:pt x="0" y="0"/>
                </a:lnTo>
                <a:close/>
              </a:path>
            </a:pathLst>
          </a:custGeom>
          <a:blipFill>
            <a:blip r:embed="rId6"/>
            <a:stretch>
              <a:fillRect/>
            </a:stretch>
          </a:blipFill>
        </p:spPr>
      </p:sp>
      <p:sp>
        <p:nvSpPr>
          <p:cNvPr id="7" name="Freeform 7"/>
          <p:cNvSpPr/>
          <p:nvPr/>
        </p:nvSpPr>
        <p:spPr>
          <a:xfrm rot="1114953">
            <a:off x="-2105689" y="-2244530"/>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sp>
      <p:sp>
        <p:nvSpPr>
          <p:cNvPr id="9" name="TextBox 9"/>
          <p:cNvSpPr txBox="1"/>
          <p:nvPr/>
        </p:nvSpPr>
        <p:spPr>
          <a:xfrm>
            <a:off x="1662763" y="2151228"/>
            <a:ext cx="14232209" cy="1191673"/>
          </a:xfrm>
          <a:prstGeom prst="rect">
            <a:avLst/>
          </a:prstGeom>
        </p:spPr>
        <p:txBody>
          <a:bodyPr wrap="square" lIns="0" tIns="0" rIns="0" bIns="0" rtlCol="0" anchor="t">
            <a:spAutoFit/>
          </a:bodyPr>
          <a:lstStyle/>
          <a:p>
            <a:pPr>
              <a:lnSpc>
                <a:spcPts val="4890"/>
              </a:lnSpc>
            </a:pPr>
            <a:r>
              <a:rPr lang="" sz="3000" b="1" dirty="0">
                <a:solidFill>
                  <a:schemeClr val="accent1"/>
                </a:solidFill>
                <a:latin typeface="Raleway"/>
              </a:rPr>
              <a:t>This system aims to enhance the efficiency, accuracy, and ease of handling day-to-day tasks. Key purposes include:</a:t>
            </a:r>
            <a:endParaRPr lang="en-US" sz="3000" b="1" dirty="0">
              <a:solidFill>
                <a:schemeClr val="accent1"/>
              </a:solidFill>
              <a:latin typeface="Raleway"/>
            </a:endParaRPr>
          </a:p>
        </p:txBody>
      </p:sp>
      <p:sp>
        <p:nvSpPr>
          <p:cNvPr id="10" name="TextBox 10"/>
          <p:cNvSpPr txBox="1"/>
          <p:nvPr/>
        </p:nvSpPr>
        <p:spPr>
          <a:xfrm>
            <a:off x="4827444" y="426695"/>
            <a:ext cx="7890162" cy="1436291"/>
          </a:xfrm>
          <a:prstGeom prst="rect">
            <a:avLst/>
          </a:prstGeom>
        </p:spPr>
        <p:txBody>
          <a:bodyPr lIns="0" tIns="0" rIns="0" bIns="0" rtlCol="0" anchor="t">
            <a:spAutoFit/>
          </a:bodyPr>
          <a:lstStyle/>
          <a:p>
            <a:pPr algn="ctr">
              <a:lnSpc>
                <a:spcPts val="11175"/>
              </a:lnSpc>
            </a:pPr>
            <a:r>
              <a:rPr lang="" sz="8799" dirty="0">
                <a:solidFill>
                  <a:srgbClr val="273384"/>
                </a:solidFill>
                <a:latin typeface="Eczar Bold"/>
              </a:rPr>
              <a:t>Purpose </a:t>
            </a:r>
            <a:endParaRPr lang="en-US" sz="8799" dirty="0">
              <a:solidFill>
                <a:srgbClr val="273384"/>
              </a:solidFill>
              <a:latin typeface="Eczar Bold"/>
            </a:endParaRPr>
          </a:p>
        </p:txBody>
      </p:sp>
      <p:sp>
        <p:nvSpPr>
          <p:cNvPr id="11" name="TextBox 10">
            <a:extLst>
              <a:ext uri="{FF2B5EF4-FFF2-40B4-BE49-F238E27FC236}">
                <a16:creationId xmlns:a16="http://schemas.microsoft.com/office/drawing/2014/main" xmlns="" id="{5772EB72-F31A-F115-088A-93C10BDA9399}"/>
              </a:ext>
            </a:extLst>
          </p:cNvPr>
          <p:cNvSpPr txBox="1"/>
          <p:nvPr/>
        </p:nvSpPr>
        <p:spPr>
          <a:xfrm>
            <a:off x="1662763" y="3847432"/>
            <a:ext cx="14882161" cy="5655394"/>
          </a:xfrm>
          <a:prstGeom prst="rect">
            <a:avLst/>
          </a:prstGeom>
        </p:spPr>
        <p:txBody>
          <a:bodyPr wrap="square" lIns="0" tIns="0" rIns="0" bIns="0" rtlCol="0" anchor="t">
            <a:spAutoFit/>
          </a:bodyPr>
          <a:lstStyle>
            <a:defPPr>
              <a:defRPr lang="en-US"/>
            </a:defPPr>
            <a:lvl1pPr>
              <a:lnSpc>
                <a:spcPts val="4890"/>
              </a:lnSpc>
              <a:defRPr sz="3000">
                <a:solidFill>
                  <a:srgbClr val="000000"/>
                </a:solidFill>
                <a:latin typeface="Raleway"/>
              </a:defRPr>
            </a:lvl1pPr>
          </a:lstStyle>
          <a:p>
            <a:pPr marL="514350" indent="-514350">
              <a:buAutoNum type="arabicPeriod"/>
            </a:pPr>
            <a:r>
              <a:rPr lang="" sz="3200" b="1" dirty="0"/>
              <a:t>Sales Management</a:t>
            </a:r>
            <a:r>
              <a:rPr lang="" b="1" dirty="0"/>
              <a:t>: </a:t>
            </a:r>
            <a:r>
              <a:rPr lang="" dirty="0"/>
              <a:t>Handle sales transactions, generate bills, and maintain records of sales. This includes managing customer details and purchase </a:t>
            </a:r>
            <a:r>
              <a:rPr lang="" dirty="0" smtClean="0"/>
              <a:t>history</a:t>
            </a:r>
            <a:endParaRPr lang="" dirty="0"/>
          </a:p>
          <a:p>
            <a:r>
              <a:rPr lang="" b="1" dirty="0"/>
              <a:t>2. Customer Management: </a:t>
            </a:r>
            <a:r>
              <a:rPr lang="en-US" dirty="0"/>
              <a:t>T</a:t>
            </a:r>
            <a:r>
              <a:rPr lang="" dirty="0"/>
              <a:t>o provide personalized service and improve customer   satisfaction.</a:t>
            </a:r>
          </a:p>
          <a:p>
            <a:r>
              <a:rPr lang="" b="1" dirty="0"/>
              <a:t>3. Inventory Management: </a:t>
            </a:r>
            <a:r>
              <a:rPr lang="" dirty="0"/>
              <a:t>Efficiently track and manage the stock of medicines and       </a:t>
            </a:r>
          </a:p>
          <a:p>
            <a:r>
              <a:rPr lang="" dirty="0"/>
              <a:t>    medical supplies.</a:t>
            </a:r>
          </a:p>
          <a:p>
            <a:r>
              <a:rPr lang="" b="1" dirty="0"/>
              <a:t>4. Efficiency and Accuracy:</a:t>
            </a:r>
            <a:r>
              <a:rPr lang="" dirty="0"/>
              <a:t> Reduce manual errors in inventory management and sales processing, thereby increasing overall efficiency and accuracy in the shop’s operations.</a:t>
            </a:r>
            <a:endParaRPr lang="" b="1"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4036243">
            <a:off x="14707801" y="1028700"/>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3" name="Freeform 3"/>
          <p:cNvSpPr/>
          <p:nvPr/>
        </p:nvSpPr>
        <p:spPr>
          <a:xfrm rot="-6838312">
            <a:off x="-5348892" y="2155668"/>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2"/>
            <a:stretch>
              <a:fillRect/>
            </a:stretch>
          </a:blipFill>
        </p:spPr>
      </p:sp>
      <p:sp>
        <p:nvSpPr>
          <p:cNvPr id="4" name="Freeform 4"/>
          <p:cNvSpPr/>
          <p:nvPr/>
        </p:nvSpPr>
        <p:spPr>
          <a:xfrm rot="-3056498">
            <a:off x="-3881063" y="2889362"/>
            <a:ext cx="7762126" cy="8630578"/>
          </a:xfrm>
          <a:custGeom>
            <a:avLst/>
            <a:gdLst/>
            <a:ahLst/>
            <a:cxnLst/>
            <a:rect l="l" t="t" r="r" b="b"/>
            <a:pathLst>
              <a:path w="7762126" h="8630578">
                <a:moveTo>
                  <a:pt x="0" y="0"/>
                </a:moveTo>
                <a:lnTo>
                  <a:pt x="7762126" y="0"/>
                </a:lnTo>
                <a:lnTo>
                  <a:pt x="7762126" y="8630578"/>
                </a:lnTo>
                <a:lnTo>
                  <a:pt x="0" y="8630578"/>
                </a:lnTo>
                <a:lnTo>
                  <a:pt x="0" y="0"/>
                </a:lnTo>
                <a:close/>
              </a:path>
            </a:pathLst>
          </a:custGeom>
          <a:blipFill>
            <a:blip r:embed="rId3"/>
            <a:stretch>
              <a:fillRect/>
            </a:stretch>
          </a:blipFill>
        </p:spPr>
      </p:sp>
      <p:sp>
        <p:nvSpPr>
          <p:cNvPr id="5" name="Freeform 5"/>
          <p:cNvSpPr/>
          <p:nvPr/>
        </p:nvSpPr>
        <p:spPr>
          <a:xfrm rot="-3056498">
            <a:off x="14227763" y="-2642927"/>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3"/>
            <a:stretch>
              <a:fillRect/>
            </a:stretch>
          </a:blipFill>
        </p:spPr>
      </p:sp>
      <p:sp>
        <p:nvSpPr>
          <p:cNvPr id="6" name="Freeform 6"/>
          <p:cNvSpPr/>
          <p:nvPr/>
        </p:nvSpPr>
        <p:spPr>
          <a:xfrm>
            <a:off x="5198919" y="3186247"/>
            <a:ext cx="7890162" cy="122645"/>
          </a:xfrm>
          <a:custGeom>
            <a:avLst/>
            <a:gdLst/>
            <a:ahLst/>
            <a:cxnLst/>
            <a:rect l="l" t="t" r="r" b="b"/>
            <a:pathLst>
              <a:path w="7890162" h="122645">
                <a:moveTo>
                  <a:pt x="0" y="0"/>
                </a:moveTo>
                <a:lnTo>
                  <a:pt x="7890162" y="0"/>
                </a:lnTo>
                <a:lnTo>
                  <a:pt x="7890162" y="122645"/>
                </a:lnTo>
                <a:lnTo>
                  <a:pt x="0" y="12264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TextBox 7"/>
          <p:cNvSpPr txBox="1"/>
          <p:nvPr/>
        </p:nvSpPr>
        <p:spPr>
          <a:xfrm>
            <a:off x="5198919" y="784984"/>
            <a:ext cx="7890162" cy="2380716"/>
          </a:xfrm>
          <a:prstGeom prst="rect">
            <a:avLst/>
          </a:prstGeom>
        </p:spPr>
        <p:txBody>
          <a:bodyPr lIns="0" tIns="0" rIns="0" bIns="0" rtlCol="0" anchor="t">
            <a:spAutoFit/>
          </a:bodyPr>
          <a:lstStyle/>
          <a:p>
            <a:pPr algn="ctr">
              <a:lnSpc>
                <a:spcPts val="9063"/>
              </a:lnSpc>
            </a:pPr>
            <a:r>
              <a:rPr lang="" sz="8799" dirty="0">
                <a:solidFill>
                  <a:srgbClr val="273384"/>
                </a:solidFill>
                <a:latin typeface="Eczar Bold"/>
                <a:ea typeface="Eczar Bold"/>
              </a:rPr>
              <a:t>Scope of the system </a:t>
            </a:r>
            <a:endParaRPr lang="en-US" sz="8799" dirty="0">
              <a:solidFill>
                <a:srgbClr val="273384"/>
              </a:solidFill>
              <a:latin typeface="Eczar Bold"/>
              <a:ea typeface="Eczar Bold"/>
            </a:endParaRPr>
          </a:p>
        </p:txBody>
      </p:sp>
      <p:sp>
        <p:nvSpPr>
          <p:cNvPr id="15" name="TextBox 15"/>
          <p:cNvSpPr txBox="1"/>
          <p:nvPr/>
        </p:nvSpPr>
        <p:spPr>
          <a:xfrm>
            <a:off x="2986216" y="3464727"/>
            <a:ext cx="13544549" cy="6283771"/>
          </a:xfrm>
          <a:prstGeom prst="rect">
            <a:avLst/>
          </a:prstGeom>
        </p:spPr>
        <p:txBody>
          <a:bodyPr wrap="square" lIns="0" tIns="0" rIns="0" bIns="0" rtlCol="0" anchor="t">
            <a:spAutoFit/>
          </a:bodyPr>
          <a:lstStyle/>
          <a:p>
            <a:pPr>
              <a:lnSpc>
                <a:spcPts val="4890"/>
              </a:lnSpc>
            </a:pPr>
            <a:r>
              <a:rPr lang="" sz="4000" b="1" dirty="0">
                <a:solidFill>
                  <a:srgbClr val="000000"/>
                </a:solidFill>
                <a:latin typeface="Raleway"/>
              </a:rPr>
              <a:t>Inventory Management: </a:t>
            </a:r>
            <a:r>
              <a:rPr lang="" sz="3200" dirty="0">
                <a:solidFill>
                  <a:srgbClr val="000000"/>
                </a:solidFill>
                <a:latin typeface="Raleway"/>
              </a:rPr>
              <a:t>The system will manage the stock of medicines, including adding new stock, updating existing stock, and tracking stock levels</a:t>
            </a:r>
            <a:r>
              <a:rPr lang="" sz="3200" dirty="0" smtClean="0">
                <a:solidFill>
                  <a:srgbClr val="000000"/>
                </a:solidFill>
                <a:latin typeface="Raleway"/>
              </a:rPr>
              <a:t>.</a:t>
            </a:r>
          </a:p>
          <a:p>
            <a:pPr>
              <a:lnSpc>
                <a:spcPts val="4890"/>
              </a:lnSpc>
            </a:pPr>
            <a:endParaRPr lang="" sz="3200" dirty="0">
              <a:solidFill>
                <a:srgbClr val="000000"/>
              </a:solidFill>
              <a:latin typeface="Raleway"/>
            </a:endParaRPr>
          </a:p>
          <a:p>
            <a:pPr>
              <a:lnSpc>
                <a:spcPts val="4890"/>
              </a:lnSpc>
            </a:pPr>
            <a:r>
              <a:rPr lang="" sz="4000" b="1" dirty="0">
                <a:solidFill>
                  <a:srgbClr val="000000"/>
                </a:solidFill>
                <a:latin typeface="Raleway"/>
              </a:rPr>
              <a:t>Sales Management:</a:t>
            </a:r>
            <a:r>
              <a:rPr lang="" sz="3200" dirty="0">
                <a:solidFill>
                  <a:srgbClr val="000000"/>
                </a:solidFill>
                <a:latin typeface="Raleway"/>
              </a:rPr>
              <a:t> It will handle sales transactions, including generating bills, updating stock post-sale, and maintaining sales records</a:t>
            </a:r>
            <a:r>
              <a:rPr lang="" sz="3200" dirty="0" smtClean="0">
                <a:solidFill>
                  <a:srgbClr val="000000"/>
                </a:solidFill>
                <a:latin typeface="Raleway"/>
              </a:rPr>
              <a:t>.</a:t>
            </a:r>
          </a:p>
          <a:p>
            <a:pPr>
              <a:lnSpc>
                <a:spcPts val="4890"/>
              </a:lnSpc>
            </a:pPr>
            <a:endParaRPr lang="" sz="3200" dirty="0">
              <a:solidFill>
                <a:srgbClr val="000000"/>
              </a:solidFill>
              <a:latin typeface="Raleway"/>
            </a:endParaRPr>
          </a:p>
          <a:p>
            <a:pPr>
              <a:lnSpc>
                <a:spcPts val="4890"/>
              </a:lnSpc>
            </a:pPr>
            <a:r>
              <a:rPr lang="" sz="4000" b="1" dirty="0">
                <a:solidFill>
                  <a:srgbClr val="000000"/>
                </a:solidFill>
                <a:latin typeface="Raleway"/>
              </a:rPr>
              <a:t>Customer Management: </a:t>
            </a:r>
            <a:r>
              <a:rPr lang="" sz="3200" dirty="0">
                <a:solidFill>
                  <a:srgbClr val="000000"/>
                </a:solidFill>
                <a:latin typeface="Raleway"/>
              </a:rPr>
              <a:t>The system will keep customer details and their purchase history.</a:t>
            </a:r>
            <a:endParaRPr lang="en-US" sz="3200" dirty="0">
              <a:solidFill>
                <a:srgbClr val="000000"/>
              </a:solidFill>
              <a:latin typeface="Raleway"/>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9143347">
            <a:off x="2104989" y="9087857"/>
            <a:ext cx="5262259" cy="4305485"/>
          </a:xfrm>
          <a:custGeom>
            <a:avLst/>
            <a:gdLst/>
            <a:ahLst/>
            <a:cxnLst/>
            <a:rect l="l" t="t" r="r" b="b"/>
            <a:pathLst>
              <a:path w="5262259" h="4305485">
                <a:moveTo>
                  <a:pt x="0" y="0"/>
                </a:moveTo>
                <a:lnTo>
                  <a:pt x="5262259" y="0"/>
                </a:lnTo>
                <a:lnTo>
                  <a:pt x="5262259" y="4305485"/>
                </a:lnTo>
                <a:lnTo>
                  <a:pt x="0" y="430548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8769517">
            <a:off x="-3522076" y="5012423"/>
            <a:ext cx="6545961" cy="8229600"/>
          </a:xfrm>
          <a:custGeom>
            <a:avLst/>
            <a:gdLst/>
            <a:ahLst/>
            <a:cxnLst/>
            <a:rect l="l" t="t" r="r" b="b"/>
            <a:pathLst>
              <a:path w="6545961" h="8229600">
                <a:moveTo>
                  <a:pt x="0" y="0"/>
                </a:moveTo>
                <a:lnTo>
                  <a:pt x="6545961" y="0"/>
                </a:lnTo>
                <a:lnTo>
                  <a:pt x="6545961" y="8229600"/>
                </a:lnTo>
                <a:lnTo>
                  <a:pt x="0" y="8229600"/>
                </a:lnTo>
                <a:lnTo>
                  <a:pt x="0" y="0"/>
                </a:lnTo>
                <a:close/>
              </a:path>
            </a:pathLst>
          </a:custGeom>
          <a:blipFill>
            <a:blip r:embed="rId4"/>
            <a:stretch>
              <a:fillRect/>
            </a:stretch>
          </a:blipFill>
        </p:spPr>
      </p:sp>
      <p:sp>
        <p:nvSpPr>
          <p:cNvPr id="4" name="Freeform 4"/>
          <p:cNvSpPr/>
          <p:nvPr/>
        </p:nvSpPr>
        <p:spPr>
          <a:xfrm>
            <a:off x="-1854116" y="5018944"/>
            <a:ext cx="5566488" cy="6189284"/>
          </a:xfrm>
          <a:custGeom>
            <a:avLst/>
            <a:gdLst/>
            <a:ahLst/>
            <a:cxnLst/>
            <a:rect l="l" t="t" r="r" b="b"/>
            <a:pathLst>
              <a:path w="5566488" h="6189284">
                <a:moveTo>
                  <a:pt x="0" y="0"/>
                </a:moveTo>
                <a:lnTo>
                  <a:pt x="5566487" y="0"/>
                </a:lnTo>
                <a:lnTo>
                  <a:pt x="5566487" y="6189285"/>
                </a:lnTo>
                <a:lnTo>
                  <a:pt x="0" y="6189285"/>
                </a:lnTo>
                <a:lnTo>
                  <a:pt x="0" y="0"/>
                </a:lnTo>
                <a:close/>
              </a:path>
            </a:pathLst>
          </a:custGeom>
          <a:blipFill>
            <a:blip r:embed="rId5"/>
            <a:stretch>
              <a:fillRect/>
            </a:stretch>
          </a:blipFill>
        </p:spPr>
      </p:sp>
      <p:grpSp>
        <p:nvGrpSpPr>
          <p:cNvPr id="5" name="Group 5"/>
          <p:cNvGrpSpPr/>
          <p:nvPr/>
        </p:nvGrpSpPr>
        <p:grpSpPr>
          <a:xfrm>
            <a:off x="1697320" y="3886834"/>
            <a:ext cx="3388048" cy="4359851"/>
            <a:chOff x="0" y="0"/>
            <a:chExt cx="3133810" cy="4032689"/>
          </a:xfrm>
        </p:grpSpPr>
        <p:sp>
          <p:nvSpPr>
            <p:cNvPr id="6" name="Freeform 6"/>
            <p:cNvSpPr/>
            <p:nvPr/>
          </p:nvSpPr>
          <p:spPr>
            <a:xfrm>
              <a:off x="0" y="0"/>
              <a:ext cx="3133810" cy="4032690"/>
            </a:xfrm>
            <a:custGeom>
              <a:avLst/>
              <a:gdLst/>
              <a:ahLst/>
              <a:cxnLst/>
              <a:rect l="l" t="t" r="r" b="b"/>
              <a:pathLst>
                <a:path w="3133810" h="4032690">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90"/>
                    <a:pt x="3009350" y="4032690"/>
                  </a:cubicBezTo>
                  <a:close/>
                </a:path>
              </a:pathLst>
            </a:custGeom>
            <a:solidFill>
              <a:srgbClr val="D5E7F5"/>
            </a:solidFill>
          </p:spPr>
        </p:sp>
      </p:grpSp>
      <p:grpSp>
        <p:nvGrpSpPr>
          <p:cNvPr id="7" name="Group 7"/>
          <p:cNvGrpSpPr/>
          <p:nvPr/>
        </p:nvGrpSpPr>
        <p:grpSpPr>
          <a:xfrm>
            <a:off x="9367528" y="3886834"/>
            <a:ext cx="3388048" cy="4359851"/>
            <a:chOff x="0" y="0"/>
            <a:chExt cx="3133810" cy="4032689"/>
          </a:xfrm>
        </p:grpSpPr>
        <p:sp>
          <p:nvSpPr>
            <p:cNvPr id="8" name="Freeform 8"/>
            <p:cNvSpPr/>
            <p:nvPr/>
          </p:nvSpPr>
          <p:spPr>
            <a:xfrm>
              <a:off x="0" y="0"/>
              <a:ext cx="3133810" cy="4032690"/>
            </a:xfrm>
            <a:custGeom>
              <a:avLst/>
              <a:gdLst/>
              <a:ahLst/>
              <a:cxnLst/>
              <a:rect l="l" t="t" r="r" b="b"/>
              <a:pathLst>
                <a:path w="3133810" h="4032690">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90"/>
                    <a:pt x="3009350" y="4032690"/>
                  </a:cubicBezTo>
                  <a:close/>
                </a:path>
              </a:pathLst>
            </a:custGeom>
            <a:solidFill>
              <a:srgbClr val="D5E7F5"/>
            </a:solidFill>
          </p:spPr>
        </p:sp>
      </p:grpSp>
      <p:sp>
        <p:nvSpPr>
          <p:cNvPr id="9" name="Freeform 9"/>
          <p:cNvSpPr/>
          <p:nvPr/>
        </p:nvSpPr>
        <p:spPr>
          <a:xfrm rot="-9143347">
            <a:off x="10281097" y="-2518106"/>
            <a:ext cx="5262259" cy="4305485"/>
          </a:xfrm>
          <a:custGeom>
            <a:avLst/>
            <a:gdLst/>
            <a:ahLst/>
            <a:cxnLst/>
            <a:rect l="l" t="t" r="r" b="b"/>
            <a:pathLst>
              <a:path w="5262259" h="4305485">
                <a:moveTo>
                  <a:pt x="0" y="0"/>
                </a:moveTo>
                <a:lnTo>
                  <a:pt x="5262259" y="0"/>
                </a:lnTo>
                <a:lnTo>
                  <a:pt x="5262259" y="4305485"/>
                </a:lnTo>
                <a:lnTo>
                  <a:pt x="0" y="430548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0" name="Freeform 10"/>
          <p:cNvSpPr/>
          <p:nvPr/>
        </p:nvSpPr>
        <p:spPr>
          <a:xfrm rot="-635208">
            <a:off x="13989562" y="-2748198"/>
            <a:ext cx="6545961" cy="8229600"/>
          </a:xfrm>
          <a:custGeom>
            <a:avLst/>
            <a:gdLst/>
            <a:ahLst/>
            <a:cxnLst/>
            <a:rect l="l" t="t" r="r" b="b"/>
            <a:pathLst>
              <a:path w="6545961" h="8229600">
                <a:moveTo>
                  <a:pt x="0" y="0"/>
                </a:moveTo>
                <a:lnTo>
                  <a:pt x="6545961" y="0"/>
                </a:lnTo>
                <a:lnTo>
                  <a:pt x="6545961" y="8229600"/>
                </a:lnTo>
                <a:lnTo>
                  <a:pt x="0" y="8229600"/>
                </a:lnTo>
                <a:lnTo>
                  <a:pt x="0" y="0"/>
                </a:lnTo>
                <a:close/>
              </a:path>
            </a:pathLst>
          </a:custGeom>
          <a:blipFill>
            <a:blip r:embed="rId4"/>
            <a:stretch>
              <a:fillRect/>
            </a:stretch>
          </a:blipFill>
        </p:spPr>
      </p:sp>
      <p:sp>
        <p:nvSpPr>
          <p:cNvPr id="11" name="Freeform 11"/>
          <p:cNvSpPr/>
          <p:nvPr/>
        </p:nvSpPr>
        <p:spPr>
          <a:xfrm rot="1802367">
            <a:off x="12113412" y="7647789"/>
            <a:ext cx="5566488" cy="6189284"/>
          </a:xfrm>
          <a:custGeom>
            <a:avLst/>
            <a:gdLst/>
            <a:ahLst/>
            <a:cxnLst/>
            <a:rect l="l" t="t" r="r" b="b"/>
            <a:pathLst>
              <a:path w="5566488" h="6189284">
                <a:moveTo>
                  <a:pt x="0" y="0"/>
                </a:moveTo>
                <a:lnTo>
                  <a:pt x="5566488" y="0"/>
                </a:lnTo>
                <a:lnTo>
                  <a:pt x="5566488" y="6189284"/>
                </a:lnTo>
                <a:lnTo>
                  <a:pt x="0" y="6189284"/>
                </a:lnTo>
                <a:lnTo>
                  <a:pt x="0" y="0"/>
                </a:lnTo>
                <a:close/>
              </a:path>
            </a:pathLst>
          </a:custGeom>
          <a:blipFill>
            <a:blip r:embed="rId5"/>
            <a:stretch>
              <a:fillRect/>
            </a:stretch>
          </a:blipFill>
        </p:spPr>
      </p:sp>
      <p:grpSp>
        <p:nvGrpSpPr>
          <p:cNvPr id="12" name="Group 12"/>
          <p:cNvGrpSpPr/>
          <p:nvPr/>
        </p:nvGrpSpPr>
        <p:grpSpPr>
          <a:xfrm>
            <a:off x="13202632" y="3886834"/>
            <a:ext cx="3388048" cy="4359851"/>
            <a:chOff x="0" y="0"/>
            <a:chExt cx="3133810" cy="4032689"/>
          </a:xfrm>
        </p:grpSpPr>
        <p:sp>
          <p:nvSpPr>
            <p:cNvPr id="13" name="Freeform 13"/>
            <p:cNvSpPr/>
            <p:nvPr/>
          </p:nvSpPr>
          <p:spPr>
            <a:xfrm>
              <a:off x="0" y="0"/>
              <a:ext cx="3133810" cy="4032690"/>
            </a:xfrm>
            <a:custGeom>
              <a:avLst/>
              <a:gdLst/>
              <a:ahLst/>
              <a:cxnLst/>
              <a:rect l="l" t="t" r="r" b="b"/>
              <a:pathLst>
                <a:path w="3133810" h="4032690">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90"/>
                    <a:pt x="3009350" y="4032690"/>
                  </a:cubicBezTo>
                  <a:close/>
                </a:path>
              </a:pathLst>
            </a:custGeom>
            <a:solidFill>
              <a:srgbClr val="D5E7F5"/>
            </a:solidFill>
          </p:spPr>
        </p:sp>
      </p:grpSp>
      <p:grpSp>
        <p:nvGrpSpPr>
          <p:cNvPr id="14" name="Group 14"/>
          <p:cNvGrpSpPr/>
          <p:nvPr/>
        </p:nvGrpSpPr>
        <p:grpSpPr>
          <a:xfrm>
            <a:off x="5532424" y="3886834"/>
            <a:ext cx="3388048" cy="4359851"/>
            <a:chOff x="0" y="0"/>
            <a:chExt cx="3133810" cy="4032689"/>
          </a:xfrm>
        </p:grpSpPr>
        <p:sp>
          <p:nvSpPr>
            <p:cNvPr id="15" name="Freeform 15"/>
            <p:cNvSpPr/>
            <p:nvPr/>
          </p:nvSpPr>
          <p:spPr>
            <a:xfrm>
              <a:off x="0" y="0"/>
              <a:ext cx="3133810" cy="4032690"/>
            </a:xfrm>
            <a:custGeom>
              <a:avLst/>
              <a:gdLst/>
              <a:ahLst/>
              <a:cxnLst/>
              <a:rect l="l" t="t" r="r" b="b"/>
              <a:pathLst>
                <a:path w="3133810" h="4032690">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90"/>
                    <a:pt x="3009350" y="4032690"/>
                  </a:cubicBezTo>
                  <a:close/>
                </a:path>
              </a:pathLst>
            </a:custGeom>
            <a:solidFill>
              <a:srgbClr val="D5E7F5"/>
            </a:solidFill>
          </p:spPr>
        </p:sp>
      </p:grpSp>
      <p:sp>
        <p:nvSpPr>
          <p:cNvPr id="16" name="Freeform 16"/>
          <p:cNvSpPr/>
          <p:nvPr/>
        </p:nvSpPr>
        <p:spPr>
          <a:xfrm rot="2471251">
            <a:off x="14876312" y="-586201"/>
            <a:ext cx="5566488" cy="6189284"/>
          </a:xfrm>
          <a:custGeom>
            <a:avLst/>
            <a:gdLst/>
            <a:ahLst/>
            <a:cxnLst/>
            <a:rect l="l" t="t" r="r" b="b"/>
            <a:pathLst>
              <a:path w="5566488" h="6189284">
                <a:moveTo>
                  <a:pt x="0" y="0"/>
                </a:moveTo>
                <a:lnTo>
                  <a:pt x="5566488" y="0"/>
                </a:lnTo>
                <a:lnTo>
                  <a:pt x="5566488" y="6189284"/>
                </a:lnTo>
                <a:lnTo>
                  <a:pt x="0" y="6189284"/>
                </a:lnTo>
                <a:lnTo>
                  <a:pt x="0" y="0"/>
                </a:lnTo>
                <a:close/>
              </a:path>
            </a:pathLst>
          </a:custGeom>
          <a:blipFill>
            <a:blip r:embed="rId5"/>
            <a:stretch>
              <a:fillRect/>
            </a:stretch>
          </a:blipFill>
        </p:spPr>
      </p:sp>
      <p:sp>
        <p:nvSpPr>
          <p:cNvPr id="17" name="TextBox 17"/>
          <p:cNvSpPr txBox="1"/>
          <p:nvPr/>
        </p:nvSpPr>
        <p:spPr>
          <a:xfrm>
            <a:off x="1406914" y="2122678"/>
            <a:ext cx="15474172" cy="1228725"/>
          </a:xfrm>
          <a:prstGeom prst="rect">
            <a:avLst/>
          </a:prstGeom>
        </p:spPr>
        <p:txBody>
          <a:bodyPr lIns="0" tIns="0" rIns="0" bIns="0" rtlCol="0" anchor="t">
            <a:spAutoFit/>
          </a:bodyPr>
          <a:lstStyle/>
          <a:p>
            <a:pPr marL="0" lvl="0" indent="0" algn="ctr">
              <a:lnSpc>
                <a:spcPts val="9600"/>
              </a:lnSpc>
              <a:spcBef>
                <a:spcPct val="0"/>
              </a:spcBef>
            </a:pPr>
            <a:r>
              <a:rPr lang="en-US" sz="8000" dirty="0">
                <a:solidFill>
                  <a:srgbClr val="273384"/>
                </a:solidFill>
                <a:latin typeface="Eczar Bold"/>
                <a:ea typeface="Eczar Bold"/>
              </a:rPr>
              <a:t>﻿T</a:t>
            </a:r>
            <a:r>
              <a:rPr lang="" sz="8000" dirty="0">
                <a:solidFill>
                  <a:srgbClr val="273384"/>
                </a:solidFill>
                <a:latin typeface="Eczar Bold"/>
                <a:ea typeface="Eczar Bold"/>
              </a:rPr>
              <a:t>ools and technology </a:t>
            </a:r>
            <a:endParaRPr lang="en-US" sz="8000" dirty="0">
              <a:solidFill>
                <a:srgbClr val="273384"/>
              </a:solidFill>
              <a:latin typeface="Eczar Bold"/>
              <a:ea typeface="Eczar Bold"/>
            </a:endParaRPr>
          </a:p>
        </p:txBody>
      </p:sp>
      <p:sp>
        <p:nvSpPr>
          <p:cNvPr id="18" name="TextBox 18"/>
          <p:cNvSpPr txBox="1"/>
          <p:nvPr/>
        </p:nvSpPr>
        <p:spPr>
          <a:xfrm>
            <a:off x="1962314" y="5294249"/>
            <a:ext cx="2715079" cy="2467663"/>
          </a:xfrm>
          <a:prstGeom prst="rect">
            <a:avLst/>
          </a:prstGeom>
        </p:spPr>
        <p:txBody>
          <a:bodyPr lIns="0" tIns="0" rIns="0" bIns="0" rtlCol="0" anchor="t">
            <a:spAutoFit/>
          </a:bodyPr>
          <a:lstStyle/>
          <a:p>
            <a:pPr marL="0" lvl="0" indent="0" algn="l">
              <a:lnSpc>
                <a:spcPts val="3900"/>
              </a:lnSpc>
              <a:spcBef>
                <a:spcPct val="0"/>
              </a:spcBef>
            </a:pPr>
            <a:r>
              <a:rPr lang="en-US" sz="3000" dirty="0">
                <a:solidFill>
                  <a:srgbClr val="000000"/>
                </a:solidFill>
                <a:latin typeface="Raleway"/>
              </a:rPr>
              <a:t>Mainly </a:t>
            </a:r>
            <a:r>
              <a:rPr lang="" sz="3000" dirty="0">
                <a:solidFill>
                  <a:srgbClr val="000000"/>
                </a:solidFill>
                <a:latin typeface="Raleway"/>
              </a:rPr>
              <a:t>we </a:t>
            </a:r>
            <a:r>
              <a:rPr lang="en-US" sz="3000" dirty="0">
                <a:solidFill>
                  <a:srgbClr val="000000"/>
                </a:solidFill>
                <a:latin typeface="Raleway"/>
              </a:rPr>
              <a:t>use C Programming language in this Project.</a:t>
            </a:r>
          </a:p>
        </p:txBody>
      </p:sp>
      <p:sp>
        <p:nvSpPr>
          <p:cNvPr id="19" name="TextBox 19"/>
          <p:cNvSpPr txBox="1"/>
          <p:nvPr/>
        </p:nvSpPr>
        <p:spPr>
          <a:xfrm>
            <a:off x="2021039" y="4101077"/>
            <a:ext cx="731749" cy="688086"/>
          </a:xfrm>
          <a:prstGeom prst="rect">
            <a:avLst/>
          </a:prstGeom>
        </p:spPr>
        <p:txBody>
          <a:bodyPr lIns="0" tIns="0" rIns="0" bIns="0" rtlCol="0" anchor="t">
            <a:spAutoFit/>
          </a:bodyPr>
          <a:lstStyle/>
          <a:p>
            <a:pPr marL="0" lvl="1" indent="0" algn="l">
              <a:lnSpc>
                <a:spcPts val="5652"/>
              </a:lnSpc>
              <a:spcBef>
                <a:spcPct val="0"/>
              </a:spcBef>
            </a:pPr>
            <a:r>
              <a:rPr lang="en-US" sz="3600" u="none">
                <a:solidFill>
                  <a:srgbClr val="273384"/>
                </a:solidFill>
                <a:latin typeface="Raleway Bold"/>
              </a:rPr>
              <a:t>01</a:t>
            </a:r>
          </a:p>
        </p:txBody>
      </p:sp>
      <p:sp>
        <p:nvSpPr>
          <p:cNvPr id="20" name="TextBox 20"/>
          <p:cNvSpPr txBox="1"/>
          <p:nvPr/>
        </p:nvSpPr>
        <p:spPr>
          <a:xfrm>
            <a:off x="9691247" y="4101077"/>
            <a:ext cx="731749" cy="688086"/>
          </a:xfrm>
          <a:prstGeom prst="rect">
            <a:avLst/>
          </a:prstGeom>
        </p:spPr>
        <p:txBody>
          <a:bodyPr lIns="0" tIns="0" rIns="0" bIns="0" rtlCol="0" anchor="t">
            <a:spAutoFit/>
          </a:bodyPr>
          <a:lstStyle/>
          <a:p>
            <a:pPr marL="0" lvl="1" indent="0" algn="l">
              <a:lnSpc>
                <a:spcPts val="5652"/>
              </a:lnSpc>
              <a:spcBef>
                <a:spcPct val="0"/>
              </a:spcBef>
            </a:pPr>
            <a:r>
              <a:rPr lang="en-US" sz="3600" u="none">
                <a:solidFill>
                  <a:srgbClr val="273384"/>
                </a:solidFill>
                <a:latin typeface="Raleway Bold"/>
              </a:rPr>
              <a:t>03</a:t>
            </a:r>
          </a:p>
        </p:txBody>
      </p:sp>
      <p:sp>
        <p:nvSpPr>
          <p:cNvPr id="21" name="TextBox 21"/>
          <p:cNvSpPr txBox="1"/>
          <p:nvPr/>
        </p:nvSpPr>
        <p:spPr>
          <a:xfrm>
            <a:off x="13634182" y="4101077"/>
            <a:ext cx="731749" cy="688086"/>
          </a:xfrm>
          <a:prstGeom prst="rect">
            <a:avLst/>
          </a:prstGeom>
        </p:spPr>
        <p:txBody>
          <a:bodyPr lIns="0" tIns="0" rIns="0" bIns="0" rtlCol="0" anchor="t">
            <a:spAutoFit/>
          </a:bodyPr>
          <a:lstStyle/>
          <a:p>
            <a:pPr marL="0" lvl="1" indent="0" algn="l">
              <a:lnSpc>
                <a:spcPts val="5652"/>
              </a:lnSpc>
              <a:spcBef>
                <a:spcPct val="0"/>
              </a:spcBef>
            </a:pPr>
            <a:r>
              <a:rPr lang="en-US" sz="3600" u="none">
                <a:solidFill>
                  <a:srgbClr val="273384"/>
                </a:solidFill>
                <a:latin typeface="Raleway Bold"/>
              </a:rPr>
              <a:t>04</a:t>
            </a:r>
          </a:p>
        </p:txBody>
      </p:sp>
      <p:sp>
        <p:nvSpPr>
          <p:cNvPr id="22" name="TextBox 22"/>
          <p:cNvSpPr txBox="1"/>
          <p:nvPr/>
        </p:nvSpPr>
        <p:spPr>
          <a:xfrm>
            <a:off x="5856143" y="4101077"/>
            <a:ext cx="731749" cy="688086"/>
          </a:xfrm>
          <a:prstGeom prst="rect">
            <a:avLst/>
          </a:prstGeom>
        </p:spPr>
        <p:txBody>
          <a:bodyPr lIns="0" tIns="0" rIns="0" bIns="0" rtlCol="0" anchor="t">
            <a:spAutoFit/>
          </a:bodyPr>
          <a:lstStyle/>
          <a:p>
            <a:pPr marL="0" lvl="1" indent="0" algn="l">
              <a:lnSpc>
                <a:spcPts val="5652"/>
              </a:lnSpc>
              <a:spcBef>
                <a:spcPct val="0"/>
              </a:spcBef>
            </a:pPr>
            <a:r>
              <a:rPr lang="en-US" sz="3600" u="none">
                <a:solidFill>
                  <a:srgbClr val="273384"/>
                </a:solidFill>
                <a:latin typeface="Raleway Bold"/>
              </a:rPr>
              <a:t>02</a:t>
            </a:r>
          </a:p>
        </p:txBody>
      </p:sp>
      <p:sp>
        <p:nvSpPr>
          <p:cNvPr id="23" name="TextBox 23"/>
          <p:cNvSpPr txBox="1"/>
          <p:nvPr/>
        </p:nvSpPr>
        <p:spPr>
          <a:xfrm>
            <a:off x="5553730" y="5161524"/>
            <a:ext cx="3281671" cy="2500685"/>
          </a:xfrm>
          <a:prstGeom prst="rect">
            <a:avLst/>
          </a:prstGeom>
        </p:spPr>
        <p:txBody>
          <a:bodyPr wrap="square" lIns="0" tIns="0" rIns="0" bIns="0" rtlCol="0" anchor="t">
            <a:spAutoFit/>
          </a:bodyPr>
          <a:lstStyle/>
          <a:p>
            <a:pPr marL="0" lvl="0" indent="0" algn="l">
              <a:lnSpc>
                <a:spcPts val="3900"/>
              </a:lnSpc>
              <a:spcBef>
                <a:spcPct val="0"/>
              </a:spcBef>
            </a:pPr>
            <a:r>
              <a:rPr lang="en-US" sz="3000" dirty="0">
                <a:solidFill>
                  <a:srgbClr val="000000"/>
                </a:solidFill>
                <a:latin typeface="Raleway"/>
              </a:rPr>
              <a:t>Also </a:t>
            </a:r>
            <a:r>
              <a:rPr lang="" sz="3000" dirty="0">
                <a:solidFill>
                  <a:srgbClr val="000000"/>
                </a:solidFill>
                <a:latin typeface="Raleway"/>
              </a:rPr>
              <a:t>we </a:t>
            </a:r>
            <a:r>
              <a:rPr lang="en-US" sz="3000" dirty="0">
                <a:solidFill>
                  <a:srgbClr val="000000"/>
                </a:solidFill>
                <a:latin typeface="Raleway"/>
              </a:rPr>
              <a:t>use some header file. Some of these are </a:t>
            </a:r>
            <a:r>
              <a:rPr lang="en-US" sz="3000" dirty="0" err="1">
                <a:solidFill>
                  <a:srgbClr val="000000"/>
                </a:solidFill>
                <a:latin typeface="Raleway"/>
              </a:rPr>
              <a:t>stdlib.h</a:t>
            </a:r>
            <a:r>
              <a:rPr lang="en-US" sz="3000" dirty="0">
                <a:solidFill>
                  <a:srgbClr val="000000"/>
                </a:solidFill>
                <a:latin typeface="Raleway"/>
              </a:rPr>
              <a:t>, </a:t>
            </a:r>
            <a:r>
              <a:rPr lang="en-US" sz="3000" dirty="0" err="1">
                <a:solidFill>
                  <a:srgbClr val="000000"/>
                </a:solidFill>
                <a:latin typeface="Raleway"/>
              </a:rPr>
              <a:t>unistd.h</a:t>
            </a:r>
            <a:r>
              <a:rPr lang="en-US" sz="3000" dirty="0">
                <a:solidFill>
                  <a:srgbClr val="000000"/>
                </a:solidFill>
                <a:latin typeface="Raleway"/>
              </a:rPr>
              <a:t>, </a:t>
            </a:r>
            <a:r>
              <a:rPr lang="en-US" sz="3000" dirty="0" err="1">
                <a:solidFill>
                  <a:srgbClr val="000000"/>
                </a:solidFill>
                <a:latin typeface="Raleway"/>
              </a:rPr>
              <a:t>time.h</a:t>
            </a:r>
            <a:r>
              <a:rPr lang="en-US" sz="3000" dirty="0">
                <a:solidFill>
                  <a:srgbClr val="000000"/>
                </a:solidFill>
                <a:latin typeface="Raleway"/>
              </a:rPr>
              <a:t>, </a:t>
            </a:r>
            <a:r>
              <a:rPr lang="en-US" sz="3000" dirty="0" err="1">
                <a:solidFill>
                  <a:srgbClr val="000000"/>
                </a:solidFill>
                <a:latin typeface="Raleway"/>
              </a:rPr>
              <a:t>conio.h</a:t>
            </a:r>
            <a:r>
              <a:rPr lang="en-US" sz="3000" dirty="0">
                <a:solidFill>
                  <a:srgbClr val="000000"/>
                </a:solidFill>
                <a:latin typeface="Raleway"/>
              </a:rPr>
              <a:t> etc.</a:t>
            </a:r>
          </a:p>
        </p:txBody>
      </p:sp>
      <p:sp>
        <p:nvSpPr>
          <p:cNvPr id="24" name="TextBox 24"/>
          <p:cNvSpPr txBox="1"/>
          <p:nvPr/>
        </p:nvSpPr>
        <p:spPr>
          <a:xfrm>
            <a:off x="9660687" y="5267444"/>
            <a:ext cx="2715079" cy="2500685"/>
          </a:xfrm>
          <a:prstGeom prst="rect">
            <a:avLst/>
          </a:prstGeom>
        </p:spPr>
        <p:txBody>
          <a:bodyPr lIns="0" tIns="0" rIns="0" bIns="0" rtlCol="0" anchor="t">
            <a:spAutoFit/>
          </a:bodyPr>
          <a:lstStyle/>
          <a:p>
            <a:pPr marL="0" lvl="0" indent="0" algn="l">
              <a:lnSpc>
                <a:spcPts val="3900"/>
              </a:lnSpc>
              <a:spcBef>
                <a:spcPct val="0"/>
              </a:spcBef>
            </a:pPr>
            <a:r>
              <a:rPr lang="" sz="3000" dirty="0">
                <a:solidFill>
                  <a:srgbClr val="000000"/>
                </a:solidFill>
                <a:latin typeface="Raleway"/>
              </a:rPr>
              <a:t>We </a:t>
            </a:r>
            <a:r>
              <a:rPr lang="en-US" sz="3000" dirty="0">
                <a:solidFill>
                  <a:srgbClr val="000000"/>
                </a:solidFill>
                <a:latin typeface="Raleway"/>
              </a:rPr>
              <a:t>have used system( ) function for clear screen or console. </a:t>
            </a:r>
          </a:p>
        </p:txBody>
      </p:sp>
      <p:sp>
        <p:nvSpPr>
          <p:cNvPr id="25" name="TextBox 25"/>
          <p:cNvSpPr txBox="1"/>
          <p:nvPr/>
        </p:nvSpPr>
        <p:spPr>
          <a:xfrm>
            <a:off x="13379328" y="5193993"/>
            <a:ext cx="3169916" cy="2500685"/>
          </a:xfrm>
          <a:prstGeom prst="rect">
            <a:avLst/>
          </a:prstGeom>
        </p:spPr>
        <p:txBody>
          <a:bodyPr wrap="square" lIns="0" tIns="0" rIns="0" bIns="0" rtlCol="0" anchor="t">
            <a:spAutoFit/>
          </a:bodyPr>
          <a:lstStyle/>
          <a:p>
            <a:pPr marL="0" lvl="0" indent="0" algn="l">
              <a:lnSpc>
                <a:spcPts val="3900"/>
              </a:lnSpc>
              <a:spcBef>
                <a:spcPct val="0"/>
              </a:spcBef>
            </a:pPr>
            <a:r>
              <a:rPr lang="en-US" sz="3000" dirty="0">
                <a:solidFill>
                  <a:srgbClr val="000000"/>
                </a:solidFill>
                <a:latin typeface="Raleway"/>
              </a:rPr>
              <a:t>Get all the password under a single character to masking the </a:t>
            </a:r>
            <a:r>
              <a:rPr lang="en-US" sz="3000" dirty="0" err="1">
                <a:solidFill>
                  <a:srgbClr val="000000"/>
                </a:solidFill>
                <a:latin typeface="Raleway"/>
              </a:rPr>
              <a:t>actuall</a:t>
            </a:r>
            <a:r>
              <a:rPr lang="en-US" sz="3000" dirty="0">
                <a:solidFill>
                  <a:srgbClr val="000000"/>
                </a:solidFill>
                <a:latin typeface="Raleway"/>
              </a:rPr>
              <a:t> password.</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AutoShape 2"/>
          <p:cNvSpPr/>
          <p:nvPr/>
        </p:nvSpPr>
        <p:spPr>
          <a:xfrm flipH="1" flipV="1">
            <a:off x="9076704" y="2133465"/>
            <a:ext cx="67296" cy="7241921"/>
          </a:xfrm>
          <a:prstGeom prst="line">
            <a:avLst/>
          </a:prstGeom>
          <a:ln w="19050" cap="rnd">
            <a:solidFill>
              <a:srgbClr val="273384"/>
            </a:solidFill>
            <a:prstDash val="solid"/>
            <a:headEnd type="none" w="sm" len="sm"/>
            <a:tailEnd type="none" w="sm" len="sm"/>
          </a:ln>
        </p:spPr>
      </p:sp>
      <p:grpSp>
        <p:nvGrpSpPr>
          <p:cNvPr id="3" name="Group 3"/>
          <p:cNvGrpSpPr/>
          <p:nvPr/>
        </p:nvGrpSpPr>
        <p:grpSpPr>
          <a:xfrm>
            <a:off x="1012929" y="3830810"/>
            <a:ext cx="323850" cy="323850"/>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id="5" name="Group 5"/>
          <p:cNvGrpSpPr/>
          <p:nvPr/>
        </p:nvGrpSpPr>
        <p:grpSpPr>
          <a:xfrm>
            <a:off x="1028700" y="6373336"/>
            <a:ext cx="323850" cy="323850"/>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id="7" name="Group 7"/>
          <p:cNvGrpSpPr/>
          <p:nvPr/>
        </p:nvGrpSpPr>
        <p:grpSpPr>
          <a:xfrm>
            <a:off x="9841142" y="5235096"/>
            <a:ext cx="323850" cy="323850"/>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grpSp>
        <p:nvGrpSpPr>
          <p:cNvPr id="9" name="Group 9"/>
          <p:cNvGrpSpPr/>
          <p:nvPr/>
        </p:nvGrpSpPr>
        <p:grpSpPr>
          <a:xfrm>
            <a:off x="9841142" y="3830810"/>
            <a:ext cx="323850" cy="323850"/>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sp>
        <p:nvSpPr>
          <p:cNvPr id="11" name="Freeform 11"/>
          <p:cNvSpPr/>
          <p:nvPr/>
        </p:nvSpPr>
        <p:spPr>
          <a:xfrm rot="1033578">
            <a:off x="9929225" y="-5249008"/>
            <a:ext cx="9643895" cy="7218187"/>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12" name="TextBox 12"/>
          <p:cNvSpPr txBox="1"/>
          <p:nvPr/>
        </p:nvSpPr>
        <p:spPr>
          <a:xfrm>
            <a:off x="793323" y="621720"/>
            <a:ext cx="13401291" cy="1359346"/>
          </a:xfrm>
          <a:prstGeom prst="rect">
            <a:avLst/>
          </a:prstGeom>
        </p:spPr>
        <p:txBody>
          <a:bodyPr wrap="square" lIns="0" tIns="0" rIns="0" bIns="0" rtlCol="0" anchor="t">
            <a:spAutoFit/>
          </a:bodyPr>
          <a:lstStyle/>
          <a:p>
            <a:pPr marL="0" lvl="0" indent="0" algn="ctr">
              <a:lnSpc>
                <a:spcPts val="10559"/>
              </a:lnSpc>
              <a:spcBef>
                <a:spcPct val="0"/>
              </a:spcBef>
            </a:pPr>
            <a:r>
              <a:rPr lang="" sz="7200" dirty="0">
                <a:solidFill>
                  <a:srgbClr val="273384"/>
                </a:solidFill>
                <a:latin typeface="Eczar Bold"/>
              </a:rPr>
              <a:t>Future technology integration </a:t>
            </a:r>
            <a:endParaRPr lang="en-US" sz="7200" dirty="0">
              <a:solidFill>
                <a:srgbClr val="273384"/>
              </a:solidFill>
              <a:latin typeface="Eczar Bold"/>
            </a:endParaRPr>
          </a:p>
        </p:txBody>
      </p:sp>
      <p:sp>
        <p:nvSpPr>
          <p:cNvPr id="13" name="Freeform 13"/>
          <p:cNvSpPr/>
          <p:nvPr/>
        </p:nvSpPr>
        <p:spPr>
          <a:xfrm rot="-7522993" flipV="1">
            <a:off x="11235746" y="-2984070"/>
            <a:ext cx="4288558" cy="3508821"/>
          </a:xfrm>
          <a:custGeom>
            <a:avLst/>
            <a:gdLst/>
            <a:ahLst/>
            <a:cxnLst/>
            <a:rect l="l" t="t" r="r" b="b"/>
            <a:pathLst>
              <a:path w="4288558" h="3508821">
                <a:moveTo>
                  <a:pt x="0" y="3508821"/>
                </a:moveTo>
                <a:lnTo>
                  <a:pt x="4288559" y="3508821"/>
                </a:lnTo>
                <a:lnTo>
                  <a:pt x="4288559" y="0"/>
                </a:lnTo>
                <a:lnTo>
                  <a:pt x="0" y="0"/>
                </a:lnTo>
                <a:lnTo>
                  <a:pt x="0" y="3508821"/>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5" name="Freeform 15"/>
          <p:cNvSpPr/>
          <p:nvPr/>
        </p:nvSpPr>
        <p:spPr>
          <a:xfrm>
            <a:off x="15326363" y="-2286542"/>
            <a:ext cx="5923274" cy="7241923"/>
          </a:xfrm>
          <a:custGeom>
            <a:avLst/>
            <a:gdLst/>
            <a:ahLst/>
            <a:cxnLst/>
            <a:rect l="l" t="t" r="r" b="b"/>
            <a:pathLst>
              <a:path w="6513205" h="7241923">
                <a:moveTo>
                  <a:pt x="0" y="0"/>
                </a:moveTo>
                <a:lnTo>
                  <a:pt x="6513205" y="0"/>
                </a:lnTo>
                <a:lnTo>
                  <a:pt x="6513205" y="7241923"/>
                </a:lnTo>
                <a:lnTo>
                  <a:pt x="0" y="7241923"/>
                </a:lnTo>
                <a:lnTo>
                  <a:pt x="0" y="0"/>
                </a:lnTo>
                <a:close/>
              </a:path>
            </a:pathLst>
          </a:custGeom>
          <a:blipFill>
            <a:blip r:embed="rId5"/>
            <a:stretch>
              <a:fillRect/>
            </a:stretch>
          </a:blipFill>
        </p:spPr>
      </p:sp>
      <p:sp>
        <p:nvSpPr>
          <p:cNvPr id="16" name="Freeform 16"/>
          <p:cNvSpPr/>
          <p:nvPr/>
        </p:nvSpPr>
        <p:spPr>
          <a:xfrm rot="2800797">
            <a:off x="660592" y="7922182"/>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5"/>
            <a:stretch>
              <a:fillRect/>
            </a:stretch>
          </a:blipFill>
        </p:spPr>
      </p:sp>
      <p:sp>
        <p:nvSpPr>
          <p:cNvPr id="17" name="TextBox 17"/>
          <p:cNvSpPr txBox="1"/>
          <p:nvPr/>
        </p:nvSpPr>
        <p:spPr>
          <a:xfrm>
            <a:off x="1028700" y="2660309"/>
            <a:ext cx="5203562" cy="461665"/>
          </a:xfrm>
          <a:prstGeom prst="rect">
            <a:avLst/>
          </a:prstGeom>
        </p:spPr>
        <p:txBody>
          <a:bodyPr wrap="square" lIns="0" tIns="0" rIns="0" bIns="0" rtlCol="0" anchor="t">
            <a:spAutoFit/>
          </a:bodyPr>
          <a:lstStyle/>
          <a:p>
            <a:pPr marL="0" lvl="0" indent="0" algn="l">
              <a:lnSpc>
                <a:spcPts val="3639"/>
              </a:lnSpc>
              <a:spcBef>
                <a:spcPct val="0"/>
              </a:spcBef>
            </a:pPr>
            <a:r>
              <a:rPr lang="" sz="3200" b="1" dirty="0">
                <a:solidFill>
                  <a:srgbClr val="273384"/>
                </a:solidFill>
                <a:latin typeface="Raleway Bold"/>
              </a:rPr>
              <a:t>Integration</a:t>
            </a:r>
            <a:r>
              <a:rPr lang="" sz="2799" dirty="0">
                <a:solidFill>
                  <a:srgbClr val="273384"/>
                </a:solidFill>
                <a:latin typeface="Raleway Bold"/>
              </a:rPr>
              <a:t> </a:t>
            </a:r>
            <a:endParaRPr lang="en-US" sz="2799" dirty="0">
              <a:solidFill>
                <a:srgbClr val="273384"/>
              </a:solidFill>
              <a:latin typeface="Raleway Bold"/>
            </a:endParaRPr>
          </a:p>
        </p:txBody>
      </p:sp>
      <p:sp>
        <p:nvSpPr>
          <p:cNvPr id="18" name="TextBox 18"/>
          <p:cNvSpPr txBox="1"/>
          <p:nvPr/>
        </p:nvSpPr>
        <p:spPr>
          <a:xfrm>
            <a:off x="1544690" y="3848100"/>
            <a:ext cx="7351858" cy="2603277"/>
          </a:xfrm>
          <a:prstGeom prst="rect">
            <a:avLst/>
          </a:prstGeom>
        </p:spPr>
        <p:txBody>
          <a:bodyPr wrap="square" lIns="0" tIns="0" rIns="0" bIns="0" rtlCol="0" anchor="t">
            <a:spAutoFit/>
          </a:bodyPr>
          <a:lstStyle/>
          <a:p>
            <a:pPr marL="0" lvl="0" indent="0" algn="l">
              <a:lnSpc>
                <a:spcPts val="2940"/>
              </a:lnSpc>
              <a:spcBef>
                <a:spcPct val="0"/>
              </a:spcBef>
            </a:pPr>
            <a:r>
              <a:rPr lang="" sz="3200" b="1" dirty="0">
                <a:solidFill>
                  <a:srgbClr val="000000"/>
                </a:solidFill>
                <a:latin typeface="Raleway"/>
              </a:rPr>
              <a:t>Data Storage and Backup: </a:t>
            </a:r>
            <a:r>
              <a:rPr lang="" sz="3200" dirty="0">
                <a:solidFill>
                  <a:srgbClr val="000000"/>
                </a:solidFill>
                <a:latin typeface="Raleway"/>
              </a:rPr>
              <a:t>Migrate data storage to cloud services like AWS S3, Google Cloud Storage, or Microsoft Azure Blob Storage for reliable, scalable, and secure storage solutions</a:t>
            </a:r>
            <a:r>
              <a:rPr lang="" sz="3200" dirty="0" smtClean="0">
                <a:solidFill>
                  <a:srgbClr val="000000"/>
                </a:solidFill>
                <a:latin typeface="Raleway"/>
              </a:rPr>
              <a:t>.</a:t>
            </a:r>
          </a:p>
          <a:p>
            <a:pPr marL="0" lvl="0" indent="0" algn="l">
              <a:lnSpc>
                <a:spcPts val="2940"/>
              </a:lnSpc>
              <a:spcBef>
                <a:spcPct val="0"/>
              </a:spcBef>
            </a:pPr>
            <a:endParaRPr lang="" sz="3200" dirty="0">
              <a:solidFill>
                <a:srgbClr val="000000"/>
              </a:solidFill>
              <a:latin typeface="Raleway"/>
            </a:endParaRPr>
          </a:p>
          <a:p>
            <a:pPr marL="0" lvl="0" indent="0" algn="l">
              <a:lnSpc>
                <a:spcPts val="2940"/>
              </a:lnSpc>
              <a:spcBef>
                <a:spcPct val="0"/>
              </a:spcBef>
            </a:pPr>
            <a:endParaRPr lang="" sz="3200" dirty="0">
              <a:solidFill>
                <a:srgbClr val="000000"/>
              </a:solidFill>
              <a:latin typeface="Raleway"/>
            </a:endParaRPr>
          </a:p>
        </p:txBody>
      </p:sp>
      <p:sp>
        <p:nvSpPr>
          <p:cNvPr id="19" name="Freeform 19"/>
          <p:cNvSpPr/>
          <p:nvPr/>
        </p:nvSpPr>
        <p:spPr>
          <a:xfrm>
            <a:off x="5895642" y="-3318316"/>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5"/>
            <a:stretch>
              <a:fillRect/>
            </a:stretch>
          </a:blipFill>
        </p:spPr>
        <p:txBody>
          <a:bodyPr/>
          <a:lstStyle/>
          <a:p>
            <a:endParaRPr lang="" dirty="0"/>
          </a:p>
        </p:txBody>
      </p:sp>
      <p:sp>
        <p:nvSpPr>
          <p:cNvPr id="22" name="Freeform 22"/>
          <p:cNvSpPr/>
          <p:nvPr/>
        </p:nvSpPr>
        <p:spPr>
          <a:xfrm rot="2800797">
            <a:off x="11130692" y="8226982"/>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5"/>
            <a:stretch>
              <a:fillRect/>
            </a:stretch>
          </a:blipFill>
        </p:spPr>
      </p:sp>
      <p:sp>
        <p:nvSpPr>
          <p:cNvPr id="23" name="Freeform 23"/>
          <p:cNvSpPr/>
          <p:nvPr/>
        </p:nvSpPr>
        <p:spPr>
          <a:xfrm rot="2800797">
            <a:off x="16365742" y="8379382"/>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5"/>
            <a:stretch>
              <a:fillRect/>
            </a:stretch>
          </a:blipFill>
        </p:spPr>
      </p:sp>
      <p:sp>
        <p:nvSpPr>
          <p:cNvPr id="25" name="TextBox 25"/>
          <p:cNvSpPr txBox="1"/>
          <p:nvPr/>
        </p:nvSpPr>
        <p:spPr>
          <a:xfrm>
            <a:off x="9703407" y="2718413"/>
            <a:ext cx="3364925" cy="461665"/>
          </a:xfrm>
          <a:prstGeom prst="rect">
            <a:avLst/>
          </a:prstGeom>
        </p:spPr>
        <p:txBody>
          <a:bodyPr lIns="0" tIns="0" rIns="0" bIns="0" rtlCol="0" anchor="t">
            <a:spAutoFit/>
          </a:bodyPr>
          <a:lstStyle/>
          <a:p>
            <a:pPr marL="0" lvl="0" indent="0" algn="l">
              <a:lnSpc>
                <a:spcPts val="3639"/>
              </a:lnSpc>
              <a:spcBef>
                <a:spcPct val="0"/>
              </a:spcBef>
            </a:pPr>
            <a:r>
              <a:rPr lang="" sz="3200" b="1" dirty="0">
                <a:solidFill>
                  <a:srgbClr val="273384"/>
                </a:solidFill>
                <a:latin typeface="Raleway Bold"/>
              </a:rPr>
              <a:t>Enhancement</a:t>
            </a:r>
            <a:endParaRPr lang="en-US" sz="3200" dirty="0">
              <a:solidFill>
                <a:srgbClr val="273384"/>
              </a:solidFill>
              <a:latin typeface="Raleway Bold"/>
            </a:endParaRPr>
          </a:p>
        </p:txBody>
      </p:sp>
      <p:sp>
        <p:nvSpPr>
          <p:cNvPr id="29" name="TextBox 29"/>
          <p:cNvSpPr txBox="1"/>
          <p:nvPr/>
        </p:nvSpPr>
        <p:spPr>
          <a:xfrm>
            <a:off x="10448484" y="3830647"/>
            <a:ext cx="7269301" cy="3724161"/>
          </a:xfrm>
          <a:prstGeom prst="rect">
            <a:avLst/>
          </a:prstGeom>
        </p:spPr>
        <p:txBody>
          <a:bodyPr wrap="square" lIns="0" tIns="0" rIns="0" bIns="0" rtlCol="0" anchor="t">
            <a:spAutoFit/>
          </a:bodyPr>
          <a:lstStyle/>
          <a:p>
            <a:pPr marL="0" lvl="0" indent="0" algn="l">
              <a:lnSpc>
                <a:spcPts val="2940"/>
              </a:lnSpc>
              <a:spcBef>
                <a:spcPct val="0"/>
              </a:spcBef>
            </a:pPr>
            <a:r>
              <a:rPr lang="" sz="3200" b="1" dirty="0">
                <a:solidFill>
                  <a:srgbClr val="000000"/>
                </a:solidFill>
                <a:latin typeface="Raleway"/>
              </a:rPr>
              <a:t>Accessibility: </a:t>
            </a:r>
            <a:r>
              <a:rPr lang="" sz="3200" dirty="0">
                <a:solidFill>
                  <a:srgbClr val="000000"/>
                </a:solidFill>
                <a:latin typeface="Raleway"/>
              </a:rPr>
              <a:t>Access the system from any location with internet connectivity.</a:t>
            </a:r>
          </a:p>
          <a:p>
            <a:pPr marL="0" lvl="0" indent="0" algn="l">
              <a:lnSpc>
                <a:spcPts val="2940"/>
              </a:lnSpc>
              <a:spcBef>
                <a:spcPct val="0"/>
              </a:spcBef>
            </a:pPr>
            <a:endParaRPr lang="" sz="3200" dirty="0">
              <a:solidFill>
                <a:srgbClr val="000000"/>
              </a:solidFill>
              <a:latin typeface="Raleway"/>
            </a:endParaRPr>
          </a:p>
          <a:p>
            <a:pPr marL="0" lvl="0" indent="0" algn="l">
              <a:lnSpc>
                <a:spcPts val="2940"/>
              </a:lnSpc>
              <a:spcBef>
                <a:spcPct val="0"/>
              </a:spcBef>
            </a:pPr>
            <a:endParaRPr lang="" sz="3200" b="1" dirty="0">
              <a:solidFill>
                <a:srgbClr val="000000"/>
              </a:solidFill>
              <a:latin typeface="Raleway"/>
            </a:endParaRPr>
          </a:p>
          <a:p>
            <a:pPr marL="0" lvl="0" indent="0" algn="l">
              <a:lnSpc>
                <a:spcPts val="2940"/>
              </a:lnSpc>
              <a:spcBef>
                <a:spcPct val="0"/>
              </a:spcBef>
            </a:pPr>
            <a:r>
              <a:rPr lang="" sz="3200" b="1" dirty="0">
                <a:solidFill>
                  <a:srgbClr val="000000"/>
                </a:solidFill>
                <a:latin typeface="Raleway"/>
              </a:rPr>
              <a:t>Scalability:</a:t>
            </a:r>
            <a:r>
              <a:rPr lang="" sz="3200" dirty="0">
                <a:solidFill>
                  <a:srgbClr val="000000"/>
                </a:solidFill>
                <a:latin typeface="Raleway"/>
              </a:rPr>
              <a:t> Easily scale storage and compute resources as needed.</a:t>
            </a:r>
          </a:p>
          <a:p>
            <a:pPr marL="0" lvl="0" indent="0" algn="l">
              <a:lnSpc>
                <a:spcPts val="2940"/>
              </a:lnSpc>
              <a:spcBef>
                <a:spcPct val="0"/>
              </a:spcBef>
            </a:pPr>
            <a:endParaRPr lang="" sz="3200" dirty="0">
              <a:solidFill>
                <a:srgbClr val="000000"/>
              </a:solidFill>
              <a:latin typeface="Raleway"/>
            </a:endParaRPr>
          </a:p>
          <a:p>
            <a:pPr marL="0" lvl="0" indent="0" algn="l">
              <a:lnSpc>
                <a:spcPts val="2940"/>
              </a:lnSpc>
              <a:spcBef>
                <a:spcPct val="0"/>
              </a:spcBef>
            </a:pPr>
            <a:endParaRPr lang="" sz="3200" b="1" dirty="0">
              <a:solidFill>
                <a:srgbClr val="000000"/>
              </a:solidFill>
              <a:latin typeface="Raleway"/>
            </a:endParaRPr>
          </a:p>
          <a:p>
            <a:pPr marL="0" lvl="0" indent="0" algn="l">
              <a:lnSpc>
                <a:spcPts val="2940"/>
              </a:lnSpc>
              <a:spcBef>
                <a:spcPct val="0"/>
              </a:spcBef>
            </a:pPr>
            <a:r>
              <a:rPr lang="" sz="3200" b="1" dirty="0">
                <a:solidFill>
                  <a:srgbClr val="000000"/>
                </a:solidFill>
                <a:latin typeface="Raleway"/>
              </a:rPr>
              <a:t>Reliability:</a:t>
            </a:r>
            <a:r>
              <a:rPr lang="" sz="3200" dirty="0">
                <a:solidFill>
                  <a:srgbClr val="000000"/>
                </a:solidFill>
                <a:latin typeface="Raleway"/>
              </a:rPr>
              <a:t> Improved data backup and disaster recovery solutions.</a:t>
            </a:r>
            <a:endParaRPr lang="en-US" sz="3200" dirty="0">
              <a:solidFill>
                <a:srgbClr val="000000"/>
              </a:solidFill>
              <a:latin typeface="Raleway"/>
            </a:endParaRPr>
          </a:p>
        </p:txBody>
      </p:sp>
      <p:grpSp>
        <p:nvGrpSpPr>
          <p:cNvPr id="34" name="Group 7">
            <a:extLst>
              <a:ext uri="{FF2B5EF4-FFF2-40B4-BE49-F238E27FC236}">
                <a16:creationId xmlns:a16="http://schemas.microsoft.com/office/drawing/2014/main" xmlns="" id="{BE086C4F-6C6D-A5DF-16C3-F76A88267EA2}"/>
              </a:ext>
            </a:extLst>
          </p:cNvPr>
          <p:cNvGrpSpPr/>
          <p:nvPr/>
        </p:nvGrpSpPr>
        <p:grpSpPr>
          <a:xfrm>
            <a:off x="9841142" y="6705599"/>
            <a:ext cx="323850" cy="323850"/>
            <a:chOff x="0" y="0"/>
            <a:chExt cx="6350000" cy="6350000"/>
          </a:xfrm>
        </p:grpSpPr>
        <p:sp>
          <p:nvSpPr>
            <p:cNvPr id="33" name="Freeform 8">
              <a:extLst>
                <a:ext uri="{FF2B5EF4-FFF2-40B4-BE49-F238E27FC236}">
                  <a16:creationId xmlns:a16="http://schemas.microsoft.com/office/drawing/2014/main" xmlns="" id="{711CC7C8-E0A3-AE63-E10F-D01EA2EF167B}"/>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sp>
      </p:grpSp>
      <p:sp>
        <p:nvSpPr>
          <p:cNvPr id="26" name="TextBox 18"/>
          <p:cNvSpPr txBox="1"/>
          <p:nvPr/>
        </p:nvSpPr>
        <p:spPr>
          <a:xfrm>
            <a:off x="1563542" y="6036320"/>
            <a:ext cx="7351858" cy="2231380"/>
          </a:xfrm>
          <a:prstGeom prst="rect">
            <a:avLst/>
          </a:prstGeom>
        </p:spPr>
        <p:txBody>
          <a:bodyPr wrap="square" lIns="0" tIns="0" rIns="0" bIns="0" rtlCol="0" anchor="t">
            <a:spAutoFit/>
          </a:bodyPr>
          <a:lstStyle/>
          <a:p>
            <a:pPr marL="0" lvl="0" indent="0" algn="l">
              <a:lnSpc>
                <a:spcPts val="2940"/>
              </a:lnSpc>
              <a:spcBef>
                <a:spcPct val="0"/>
              </a:spcBef>
            </a:pPr>
            <a:endParaRPr lang="" sz="3200" dirty="0">
              <a:solidFill>
                <a:srgbClr val="000000"/>
              </a:solidFill>
              <a:latin typeface="Raleway"/>
            </a:endParaRPr>
          </a:p>
          <a:p>
            <a:pPr marL="0" lvl="0" indent="0" algn="l">
              <a:lnSpc>
                <a:spcPts val="2940"/>
              </a:lnSpc>
              <a:spcBef>
                <a:spcPct val="0"/>
              </a:spcBef>
            </a:pPr>
            <a:r>
              <a:rPr lang="" sz="3200" b="1" dirty="0">
                <a:solidFill>
                  <a:srgbClr val="000000"/>
                </a:solidFill>
                <a:latin typeface="Raleway"/>
              </a:rPr>
              <a:t>Database Management: </a:t>
            </a:r>
            <a:r>
              <a:rPr lang="" sz="3200" dirty="0">
                <a:solidFill>
                  <a:srgbClr val="000000"/>
                </a:solidFill>
                <a:latin typeface="Raleway"/>
              </a:rPr>
              <a:t>Use cloud-based databases like Amazon RDS, Google Cloud SQL, or Firebase for real-time data access and </a:t>
            </a:r>
            <a:r>
              <a:rPr lang="" sz="3200" dirty="0" smtClean="0">
                <a:solidFill>
                  <a:srgbClr val="000000"/>
                </a:solidFill>
                <a:latin typeface="Raleway"/>
              </a:rPr>
              <a:t>management.</a:t>
            </a:r>
            <a:endParaRPr lang="en-US" sz="3200" dirty="0">
              <a:solidFill>
                <a:srgbClr val="000000"/>
              </a:solidFill>
              <a:latin typeface="Raleway"/>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TotalTime>
  <Words>503</Words>
  <Application>Microsoft Office PowerPoint</Application>
  <PresentationFormat>Custom</PresentationFormat>
  <Paragraphs>80</Paragraphs>
  <Slides>20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Eczar Bold</vt:lpstr>
      <vt:lpstr>Calibri</vt:lpstr>
      <vt:lpstr>Raleway Bold</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pharmacy application in C automates various pharmacy management tasks, including secure user registration, login, medicine inventory management, memo creation, and comprehensive search functions. It enhances efficiency, security, and accuracy, providing a streamlined solution for daily pharmacy operations.</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Gold Watercolour Group Project Presentation</dc:title>
  <dc:creator>Rabby Khan</dc:creator>
  <cp:lastModifiedBy>Rabby Khan</cp:lastModifiedBy>
  <cp:revision>31</cp:revision>
  <dcterms:created xsi:type="dcterms:W3CDTF">2006-08-16T00:00:00Z</dcterms:created>
  <dcterms:modified xsi:type="dcterms:W3CDTF">2024-05-22T20:31:36Z</dcterms:modified>
  <dc:identifier>DAGFToC1CG4</dc:identifier>
</cp:coreProperties>
</file>